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0" r:id="rId1"/>
  </p:sldMasterIdLst>
  <p:notesMasterIdLst>
    <p:notesMasterId r:id="rId49"/>
  </p:notesMasterIdLst>
  <p:sldIdLst>
    <p:sldId id="568" r:id="rId2"/>
    <p:sldId id="570" r:id="rId3"/>
    <p:sldId id="534" r:id="rId4"/>
    <p:sldId id="535" r:id="rId5"/>
    <p:sldId id="537" r:id="rId6"/>
    <p:sldId id="540" r:id="rId7"/>
    <p:sldId id="541" r:id="rId8"/>
    <p:sldId id="543" r:id="rId9"/>
    <p:sldId id="544" r:id="rId10"/>
    <p:sldId id="546" r:id="rId11"/>
    <p:sldId id="551" r:id="rId12"/>
    <p:sldId id="550" r:id="rId13"/>
    <p:sldId id="548" r:id="rId14"/>
    <p:sldId id="547" r:id="rId15"/>
    <p:sldId id="529" r:id="rId16"/>
    <p:sldId id="516" r:id="rId17"/>
    <p:sldId id="519" r:id="rId18"/>
    <p:sldId id="525" r:id="rId19"/>
    <p:sldId id="526" r:id="rId20"/>
    <p:sldId id="517" r:id="rId21"/>
    <p:sldId id="518" r:id="rId22"/>
    <p:sldId id="328" r:id="rId23"/>
    <p:sldId id="527" r:id="rId24"/>
    <p:sldId id="528" r:id="rId25"/>
    <p:sldId id="533" r:id="rId26"/>
    <p:sldId id="276" r:id="rId27"/>
    <p:sldId id="532" r:id="rId28"/>
    <p:sldId id="400" r:id="rId29"/>
    <p:sldId id="530" r:id="rId30"/>
    <p:sldId id="331" r:id="rId31"/>
    <p:sldId id="565" r:id="rId32"/>
    <p:sldId id="566" r:id="rId33"/>
    <p:sldId id="552" r:id="rId34"/>
    <p:sldId id="553" r:id="rId35"/>
    <p:sldId id="554" r:id="rId36"/>
    <p:sldId id="556" r:id="rId37"/>
    <p:sldId id="557" r:id="rId38"/>
    <p:sldId id="558" r:id="rId39"/>
    <p:sldId id="555" r:id="rId40"/>
    <p:sldId id="559" r:id="rId41"/>
    <p:sldId id="561" r:id="rId42"/>
    <p:sldId id="562" r:id="rId43"/>
    <p:sldId id="560" r:id="rId44"/>
    <p:sldId id="563" r:id="rId45"/>
    <p:sldId id="564" r:id="rId46"/>
    <p:sldId id="332" r:id="rId47"/>
    <p:sldId id="545"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FF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0254" autoAdjust="0"/>
  </p:normalViewPr>
  <p:slideViewPr>
    <p:cSldViewPr>
      <p:cViewPr varScale="1">
        <p:scale>
          <a:sx n="66" d="100"/>
          <a:sy n="66" d="100"/>
        </p:scale>
        <p:origin x="-1260" y="-96"/>
      </p:cViewPr>
      <p:guideLst>
        <p:guide orient="horz" pos="2160"/>
        <p:guide pos="2880"/>
      </p:guideLst>
    </p:cSldViewPr>
  </p:slideViewPr>
  <p:outlineViewPr>
    <p:cViewPr>
      <p:scale>
        <a:sx n="33" d="100"/>
        <a:sy n="33" d="100"/>
      </p:scale>
      <p:origin x="0" y="22302"/>
    </p:cViewPr>
  </p:outlineViewPr>
  <p:notesTextViewPr>
    <p:cViewPr>
      <p:scale>
        <a:sx n="1" d="1"/>
        <a:sy n="1" d="1"/>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08B017-AA73-44B3-8AEF-32B2AF163623}" type="datetimeFigureOut">
              <a:rPr lang="en-US" smtClean="0"/>
              <a:pPr/>
              <a:t>1/6/2017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1EF9108-40E7-4D68-A227-46FCE31BF911}" type="slidenum">
              <a:rPr lang="en-US" smtClean="0"/>
              <a:pPr/>
              <a:t>‹#›</a:t>
            </a:fld>
            <a:endParaRPr lang="en-US"/>
          </a:p>
        </p:txBody>
      </p:sp>
    </p:spTree>
    <p:extLst>
      <p:ext uri="{BB962C8B-B14F-4D97-AF65-F5344CB8AC3E}">
        <p14:creationId xmlns:p14="http://schemas.microsoft.com/office/powerpoint/2010/main" xmlns="" val="3321289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65C6FA-783D-4DB5-B292-65C296AE7B63}" type="slidenum">
              <a:rPr lang="en-US" smtClean="0"/>
              <a:pPr/>
              <a:t>5</a:t>
            </a:fld>
            <a:endParaRPr lang="en-US" dirty="0"/>
          </a:p>
        </p:txBody>
      </p:sp>
    </p:spTree>
    <p:extLst>
      <p:ext uri="{BB962C8B-B14F-4D97-AF65-F5344CB8AC3E}">
        <p14:creationId xmlns:p14="http://schemas.microsoft.com/office/powerpoint/2010/main" xmlns="" val="1372308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EF9108-40E7-4D68-A227-46FCE31BF911}" type="slidenum">
              <a:rPr lang="en-US" smtClean="0"/>
              <a:pPr/>
              <a:t>12</a:t>
            </a:fld>
            <a:endParaRPr lang="en-US"/>
          </a:p>
        </p:txBody>
      </p:sp>
    </p:spTree>
    <p:extLst>
      <p:ext uri="{BB962C8B-B14F-4D97-AF65-F5344CB8AC3E}">
        <p14:creationId xmlns:p14="http://schemas.microsoft.com/office/powerpoint/2010/main" xmlns="" val="280824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EF9108-40E7-4D68-A227-46FCE31BF911}" type="slidenum">
              <a:rPr lang="en-US" smtClean="0"/>
              <a:pPr/>
              <a:t>17</a:t>
            </a:fld>
            <a:endParaRPr lang="en-US"/>
          </a:p>
        </p:txBody>
      </p:sp>
    </p:spTree>
    <p:extLst>
      <p:ext uri="{BB962C8B-B14F-4D97-AF65-F5344CB8AC3E}">
        <p14:creationId xmlns:p14="http://schemas.microsoft.com/office/powerpoint/2010/main" xmlns="" val="2800254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EF9108-40E7-4D68-A227-46FCE31BF911}" type="slidenum">
              <a:rPr lang="en-US" smtClean="0"/>
              <a:pPr/>
              <a:t>21</a:t>
            </a:fld>
            <a:endParaRPr lang="en-US"/>
          </a:p>
        </p:txBody>
      </p:sp>
    </p:spTree>
    <p:extLst>
      <p:ext uri="{BB962C8B-B14F-4D97-AF65-F5344CB8AC3E}">
        <p14:creationId xmlns:p14="http://schemas.microsoft.com/office/powerpoint/2010/main" xmlns="" val="4253413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p:cNvSpPr/>
          <p:nvPr/>
        </p:nvSpPr>
        <p:spPr>
          <a:xfrm>
            <a:off x="0" y="0"/>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 name="Subtitle 2"/>
          <p:cNvSpPr>
            <a:spLocks noGrp="1"/>
          </p:cNvSpPr>
          <p:nvPr>
            <p:ph type="subTitle" idx="1"/>
          </p:nvPr>
        </p:nvSpPr>
        <p:spPr>
          <a:xfrm>
            <a:off x="3743323" y="3721473"/>
            <a:ext cx="5120640" cy="1581150"/>
          </a:xfrm>
        </p:spPr>
        <p:txBody>
          <a:bodyPr>
            <a:normAutofit/>
          </a:bodyPr>
          <a:lstStyle>
            <a:lvl1pPr marL="0" indent="0" algn="l">
              <a:buNone/>
              <a:defRPr sz="2400" b="0" i="0" cap="none" spc="12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bg2"/>
                </a:solidFill>
              </a:defRPr>
            </a:lvl1pPr>
          </a:lstStyle>
          <a:p>
            <a:fld id="{472189CE-5944-48B7-8F45-A6AA903165B9}" type="datetimeFigureOut">
              <a:rPr lang="en-US" smtClean="0"/>
              <a:pPr/>
              <a:t>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91475" y="6429375"/>
            <a:ext cx="876300" cy="292100"/>
          </a:xfrm>
        </p:spPr>
        <p:txBody>
          <a:bodyPr/>
          <a:lstStyle/>
          <a:p>
            <a:fld id="{7089F74C-5629-466A-83FB-6D3AC58711A8}" type="slidenum">
              <a:rPr lang="en-US" smtClean="0"/>
              <a:pPr/>
              <a:t>‹#›</a:t>
            </a:fld>
            <a:endParaRPr lang="en-US"/>
          </a:p>
        </p:txBody>
      </p:sp>
      <p:sp>
        <p:nvSpPr>
          <p:cNvPr id="9"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Title 9"/>
          <p:cNvSpPr>
            <a:spLocks noGrp="1"/>
          </p:cNvSpPr>
          <p:nvPr>
            <p:ph type="title"/>
          </p:nvPr>
        </p:nvSpPr>
        <p:spPr>
          <a:xfrm>
            <a:off x="3739896" y="1417320"/>
            <a:ext cx="5120640" cy="2304288"/>
          </a:xfrm>
        </p:spPr>
        <p:txBody>
          <a:bodyPr>
            <a:normAutofit/>
          </a:bodyPr>
          <a:lstStyle>
            <a:lvl1pPr>
              <a:defRPr sz="4000" cap="all" baseline="0"/>
            </a:lvl1pPr>
          </a:lstStyle>
          <a:p>
            <a:r>
              <a:rPr lang="en-US" smtClean="0"/>
              <a:t>Click to edit Master title style</a:t>
            </a:r>
            <a:endParaRPr lang="en-US" dirty="0"/>
          </a:p>
        </p:txBody>
      </p:sp>
      <p:sp>
        <p:nvSpPr>
          <p:cNvPr id="13"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mc:AlternateContent xmlns:mc="http://schemas.openxmlformats.org/markup-compatibility/2006">
    <mc:Choice xmlns:p14="http://schemas.microsoft.com/office/powerpoint/2010/main" xmlns="" Requires="p14">
      <p:transition spd="slow" p14:dur="4000">
        <p:split orient="vert"/>
      </p:transition>
    </mc:Choice>
    <mc:Fallback>
      <p:transition spd="slow" advClick="0" advTm="4000">
        <p:split orient="vert"/>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2189CE-5944-48B7-8F45-A6AA903165B9}" type="datetimeFigureOut">
              <a:rPr lang="en-US" smtClean="0"/>
              <a:pPr/>
              <a:t>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89F74C-5629-466A-83FB-6D3AC58711A8}"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slow" p14:dur="4000">
        <p:split orient="vert"/>
      </p:transition>
    </mc:Choice>
    <mc:Fallback>
      <p:transition spd="slow" advClick="0" advTm="4000">
        <p:split orient="vert"/>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2189CE-5944-48B7-8F45-A6AA903165B9}" type="datetimeFigureOut">
              <a:rPr lang="en-US" smtClean="0"/>
              <a:pPr/>
              <a:t>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89F74C-5629-466A-83FB-6D3AC58711A8}"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slow" p14:dur="4000">
        <p:split orient="vert"/>
      </p:transition>
    </mc:Choice>
    <mc:Fallback>
      <p:transition spd="slow" advClick="0" advTm="4000">
        <p:split orient="vert"/>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Freeform 8"/>
          <p:cNvSpPr>
            <a:spLocks noChangeAspect="1" noEditPoints="1"/>
          </p:cNvSpPr>
          <p:nvPr/>
        </p:nvSpPr>
        <p:spPr bwMode="auto">
          <a:xfrm>
            <a:off x="5489634" y="0"/>
            <a:ext cx="3393768" cy="6858000"/>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2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 name="Date Placeholder 3"/>
          <p:cNvSpPr>
            <a:spLocks noGrp="1"/>
          </p:cNvSpPr>
          <p:nvPr>
            <p:ph type="dt" sz="half" idx="10"/>
          </p:nvPr>
        </p:nvSpPr>
        <p:spPr/>
        <p:txBody>
          <a:bodyPr/>
          <a:lstStyle/>
          <a:p>
            <a:fld id="{472189CE-5944-48B7-8F45-A6AA903165B9}" type="datetimeFigureOut">
              <a:rPr lang="en-US" smtClean="0"/>
              <a:pPr/>
              <a:t>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89F74C-5629-466A-83FB-6D3AC58711A8}" type="slidenum">
              <a:rPr lang="en-US" smtClean="0"/>
              <a:pPr/>
              <a:t>‹#›</a:t>
            </a:fld>
            <a:endParaRPr lang="en-US"/>
          </a:p>
        </p:txBody>
      </p:sp>
      <p:sp>
        <p:nvSpPr>
          <p:cNvPr id="25" name="Title Placeholder 1"/>
          <p:cNvSpPr>
            <a:spLocks noGrp="1"/>
          </p:cNvSpPr>
          <p:nvPr>
            <p:ph type="title"/>
          </p:nvPr>
        </p:nvSpPr>
        <p:spPr>
          <a:xfrm>
            <a:off x="276225" y="228600"/>
            <a:ext cx="8591550" cy="1066801"/>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1" name="Content Placeholder 30"/>
          <p:cNvSpPr>
            <a:spLocks noGrp="1"/>
          </p:cNvSpPr>
          <p:nvPr>
            <p:ph sz="quarter" idx="13"/>
          </p:nvPr>
        </p:nvSpPr>
        <p:spPr>
          <a:xfrm>
            <a:off x="274320" y="1298448"/>
            <a:ext cx="8595360" cy="4937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mc:Choice xmlns:p14="http://schemas.microsoft.com/office/powerpoint/2010/main" xmlns="" Requires="p14">
      <p:transition spd="slow" p14:dur="4000">
        <p:split orient="vert"/>
      </p:transition>
    </mc:Choice>
    <mc:Fallback>
      <p:transition spd="slow" advClick="0" advTm="4000">
        <p:split orient="vert"/>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lvl1pPr>
              <a:defRPr>
                <a:solidFill>
                  <a:schemeClr val="bg2"/>
                </a:solidFill>
              </a:defRPr>
            </a:lvl1pPr>
          </a:lstStyle>
          <a:p>
            <a:fld id="{472189CE-5944-48B7-8F45-A6AA903165B9}" type="datetimeFigureOut">
              <a:rPr lang="en-US" smtClean="0"/>
              <a:pPr/>
              <a:t>1/6/2017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89F74C-5629-466A-83FB-6D3AC58711A8}" type="slidenum">
              <a:rPr lang="en-US" smtClean="0"/>
              <a:pPr/>
              <a:t>‹#›</a:t>
            </a:fld>
            <a:endParaRPr lang="en-US"/>
          </a:p>
        </p:txBody>
      </p:sp>
      <p:sp>
        <p:nvSpPr>
          <p:cNvPr id="15" name="Subtitle 2"/>
          <p:cNvSpPr>
            <a:spLocks noGrp="1"/>
          </p:cNvSpPr>
          <p:nvPr>
            <p:ph type="subTitle" idx="1"/>
          </p:nvPr>
        </p:nvSpPr>
        <p:spPr>
          <a:xfrm>
            <a:off x="3743324" y="1400174"/>
            <a:ext cx="5120640" cy="1476375"/>
          </a:xfrm>
        </p:spPr>
        <p:txBody>
          <a:bodyPr anchor="b" anchorCtr="0">
            <a:normAutofit/>
          </a:bodyPr>
          <a:lstStyle>
            <a:lvl1pPr marL="0" indent="0" algn="l">
              <a:buNone/>
              <a:defRPr sz="2400" b="0" i="0" cap="none" spc="12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Freeform 7"/>
          <p:cNvSpPr>
            <a:spLocks noChangeAspect="1" noEditPoints="1"/>
          </p:cNvSpPr>
          <p:nvPr/>
        </p:nvSpPr>
        <p:spPr bwMode="auto">
          <a:xfrm>
            <a:off x="34289" y="136641"/>
            <a:ext cx="3326149" cy="6721359"/>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Title 11"/>
          <p:cNvSpPr>
            <a:spLocks noGrp="1"/>
          </p:cNvSpPr>
          <p:nvPr>
            <p:ph type="title"/>
          </p:nvPr>
        </p:nvSpPr>
        <p:spPr>
          <a:xfrm>
            <a:off x="3733800" y="2895599"/>
            <a:ext cx="5129543" cy="2667001"/>
          </a:xfrm>
        </p:spPr>
        <p:txBody>
          <a:bodyPr anchor="t">
            <a:normAutofit/>
          </a:bodyPr>
          <a:lstStyle>
            <a:lvl1pPr>
              <a:defRPr kumimoji="0" lang="en-US" sz="4000" b="0" i="0" u="none" strike="noStrike" kern="1200" cap="all" spc="0" normalizeH="0" baseline="0" noProof="0" dirty="0" smtClean="0">
                <a:ln>
                  <a:noFill/>
                </a:ln>
                <a:solidFill>
                  <a:schemeClr val="tx2"/>
                </a:solidFill>
                <a:effectLst/>
                <a:uLnTx/>
                <a:uFillTx/>
                <a:latin typeface="+mj-lt"/>
                <a:ea typeface="+mj-ea"/>
                <a:cs typeface="Tunga" pitchFamily="2"/>
              </a:defRPr>
            </a:lvl1pPr>
          </a:lstStyle>
          <a:p>
            <a:r>
              <a:rPr lang="en-US" smtClean="0"/>
              <a:t>Click to edit Master title style</a:t>
            </a:r>
            <a:endParaRPr lang="en-US" dirty="0"/>
          </a:p>
        </p:txBody>
      </p:sp>
    </p:spTree>
  </p:cSld>
  <p:clrMapOvr>
    <a:masterClrMapping/>
  </p:clrMapOvr>
  <mc:AlternateContent xmlns:mc="http://schemas.openxmlformats.org/markup-compatibility/2006">
    <mc:Choice xmlns:p14="http://schemas.microsoft.com/office/powerpoint/2010/main" xmlns="" Requires="p14">
      <p:transition spd="slow" p14:dur="4000">
        <p:split orient="vert"/>
      </p:transition>
    </mc:Choice>
    <mc:Fallback>
      <p:transition spd="slow" advClick="0" advTm="4000">
        <p:split orient="vert"/>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72189CE-5944-48B7-8F45-A6AA903165B9}" type="datetimeFigureOut">
              <a:rPr lang="en-US" smtClean="0"/>
              <a:pPr/>
              <a:t>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89F74C-5629-466A-83FB-6D3AC58711A8}" type="slidenum">
              <a:rPr lang="en-US" smtClean="0"/>
              <a:pPr/>
              <a:t>‹#›</a:t>
            </a:fld>
            <a:endParaRPr lang="en-US"/>
          </a:p>
        </p:txBody>
      </p:sp>
      <p:sp>
        <p:nvSpPr>
          <p:cNvPr id="9"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12" name="Content Placeholder 11"/>
          <p:cNvSpPr>
            <a:spLocks noGrp="1"/>
          </p:cNvSpPr>
          <p:nvPr>
            <p:ph sz="quarter" idx="13"/>
          </p:nvPr>
        </p:nvSpPr>
        <p:spPr>
          <a:xfrm>
            <a:off x="276225" y="1298448"/>
            <a:ext cx="4251960" cy="4937760"/>
          </a:xfrm>
        </p:spPr>
        <p:txBody>
          <a:bodyPr>
            <a:normAutofit/>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1"/>
          <p:cNvSpPr>
            <a:spLocks noGrp="1"/>
          </p:cNvSpPr>
          <p:nvPr>
            <p:ph sz="quarter" idx="14"/>
          </p:nvPr>
        </p:nvSpPr>
        <p:spPr>
          <a:xfrm>
            <a:off x="4615815" y="1298448"/>
            <a:ext cx="4251960" cy="4937760"/>
          </a:xfrm>
        </p:spPr>
        <p:txBody>
          <a:bodyPr>
            <a:normAutofit/>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mc:Choice xmlns:p14="http://schemas.microsoft.com/office/powerpoint/2010/main" xmlns="" Requires="p14">
      <p:transition spd="slow" p14:dur="4000">
        <p:split orient="vert"/>
      </p:transition>
    </mc:Choice>
    <mc:Fallback>
      <p:transition spd="slow" advClick="0" advTm="4000">
        <p:split orient="vert"/>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472189CE-5944-48B7-8F45-A6AA903165B9}" type="datetimeFigureOut">
              <a:rPr lang="en-US" smtClean="0"/>
              <a:pPr/>
              <a:t>1/6/2017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89F74C-5629-466A-83FB-6D3AC58711A8}" type="slidenum">
              <a:rPr lang="en-US" smtClean="0"/>
              <a:pPr/>
              <a:t>‹#›</a:t>
            </a:fld>
            <a:endParaRPr lang="en-US"/>
          </a:p>
        </p:txBody>
      </p:sp>
      <p:sp>
        <p:nvSpPr>
          <p:cNvPr id="12"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14" name="Content Placeholder 11"/>
          <p:cNvSpPr>
            <a:spLocks noGrp="1"/>
          </p:cNvSpPr>
          <p:nvPr>
            <p:ph sz="quarter" idx="13"/>
          </p:nvPr>
        </p:nvSpPr>
        <p:spPr>
          <a:xfrm>
            <a:off x="276225" y="1810512"/>
            <a:ext cx="4251960" cy="4425696"/>
          </a:xfrm>
        </p:spPr>
        <p:txBody>
          <a:bodyPr>
            <a:normAutofit/>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11"/>
          <p:cNvSpPr>
            <a:spLocks noGrp="1"/>
          </p:cNvSpPr>
          <p:nvPr>
            <p:ph sz="quarter" idx="14"/>
          </p:nvPr>
        </p:nvSpPr>
        <p:spPr>
          <a:xfrm>
            <a:off x="4615815" y="1810512"/>
            <a:ext cx="4251960" cy="4425696"/>
          </a:xfrm>
        </p:spPr>
        <p:txBody>
          <a:bodyPr>
            <a:normAutofit/>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0" name="Text Placeholder 3"/>
          <p:cNvSpPr>
            <a:spLocks noGrp="1"/>
          </p:cNvSpPr>
          <p:nvPr>
            <p:ph type="body" sz="half" idx="2"/>
          </p:nvPr>
        </p:nvSpPr>
        <p:spPr>
          <a:xfrm>
            <a:off x="276225" y="1298448"/>
            <a:ext cx="4248150" cy="509587"/>
          </a:xfrm>
        </p:spPr>
        <p:txBody>
          <a:bodyPr anchor="ctr">
            <a:normAutofit/>
          </a:bodyPr>
          <a:lstStyle>
            <a:lvl1pPr marL="0" indent="0" algn="l">
              <a:buNone/>
              <a:defRPr sz="2000" b="0" i="0" spc="0" baseline="0">
                <a:solidFill>
                  <a:schemeClr val="tx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1" name="Text Placeholder 3"/>
          <p:cNvSpPr>
            <a:spLocks noGrp="1"/>
          </p:cNvSpPr>
          <p:nvPr>
            <p:ph type="body" sz="half" idx="15"/>
          </p:nvPr>
        </p:nvSpPr>
        <p:spPr>
          <a:xfrm>
            <a:off x="4615815" y="1298448"/>
            <a:ext cx="4248150" cy="509587"/>
          </a:xfrm>
        </p:spPr>
        <p:txBody>
          <a:bodyPr anchor="ctr">
            <a:normAutofit/>
          </a:bodyPr>
          <a:lstStyle>
            <a:lvl1pPr marL="0" indent="0">
              <a:buNone/>
              <a:defRPr sz="2000" b="0" i="0" spc="0" baseline="0">
                <a:solidFill>
                  <a:schemeClr val="tx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mc:AlternateContent xmlns:mc="http://schemas.openxmlformats.org/markup-compatibility/2006">
    <mc:Choice xmlns:p14="http://schemas.microsoft.com/office/powerpoint/2010/main" xmlns="" Requires="p14">
      <p:transition spd="slow" p14:dur="4000">
        <p:split orient="vert"/>
      </p:transition>
    </mc:Choice>
    <mc:Fallback>
      <p:transition spd="slow" advClick="0" advTm="4000">
        <p:split orient="vert"/>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tx2"/>
                </a:solidFill>
              </a:defRPr>
            </a:lvl1pPr>
          </a:lstStyle>
          <a:p>
            <a:fld id="{472189CE-5944-48B7-8F45-A6AA903165B9}" type="datetimeFigureOut">
              <a:rPr lang="en-US" smtClean="0"/>
              <a:pPr/>
              <a:t>1/6/2017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89F74C-5629-466A-83FB-6D3AC58711A8}" type="slidenum">
              <a:rPr lang="en-US" smtClean="0"/>
              <a:pPr/>
              <a:t>‹#›</a:t>
            </a:fld>
            <a:endParaRPr lang="en-US"/>
          </a:p>
        </p:txBody>
      </p:sp>
      <p:sp>
        <p:nvSpPr>
          <p:cNvPr id="17"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Tree>
  </p:cSld>
  <p:clrMapOvr>
    <a:masterClrMapping/>
  </p:clrMapOvr>
  <mc:AlternateContent xmlns:mc="http://schemas.openxmlformats.org/markup-compatibility/2006">
    <mc:Choice xmlns:p14="http://schemas.microsoft.com/office/powerpoint/2010/main" xmlns="" Requires="p14">
      <p:transition spd="slow" p14:dur="4000">
        <p:split orient="vert"/>
      </p:transition>
    </mc:Choice>
    <mc:Fallback>
      <p:transition spd="slow" advClick="0" advTm="4000">
        <p:split orient="vert"/>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2189CE-5944-48B7-8F45-A6AA903165B9}" type="datetimeFigureOut">
              <a:rPr lang="en-US" smtClean="0"/>
              <a:pPr/>
              <a:t>1/6/2017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89F74C-5629-466A-83FB-6D3AC58711A8}"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xmlns="" Requires="p14">
      <p:transition spd="slow" p14:dur="4000">
        <p:split orient="vert"/>
      </p:transition>
    </mc:Choice>
    <mc:Fallback>
      <p:transition spd="slow" advClick="0" advTm="4000">
        <p:split orient="vert"/>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1"/>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lvl1pPr>
              <a:defRPr>
                <a:solidFill>
                  <a:schemeClr val="bg2"/>
                </a:solidFill>
              </a:defRPr>
            </a:lvl1pPr>
          </a:lstStyle>
          <a:p>
            <a:fld id="{472189CE-5944-48B7-8F45-A6AA903165B9}" type="datetimeFigureOut">
              <a:rPr lang="en-US" smtClean="0"/>
              <a:pPr/>
              <a:t>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89F74C-5629-466A-83FB-6D3AC58711A8}" type="slidenum">
              <a:rPr lang="en-US" smtClean="0"/>
              <a:pPr/>
              <a:t>‹#›</a:t>
            </a:fld>
            <a:endParaRPr lang="en-US"/>
          </a:p>
        </p:txBody>
      </p:sp>
      <p:sp>
        <p:nvSpPr>
          <p:cNvPr id="9" name="Title Placeholder 1"/>
          <p:cNvSpPr>
            <a:spLocks noGrp="1"/>
          </p:cNvSpPr>
          <p:nvPr>
            <p:ph type="title"/>
          </p:nvPr>
        </p:nvSpPr>
        <p:spPr>
          <a:xfrm>
            <a:off x="276225" y="228601"/>
            <a:ext cx="2834640" cy="1298448"/>
          </a:xfrm>
          <a:prstGeom prst="rect">
            <a:avLst/>
          </a:prstGeom>
        </p:spPr>
        <p:txBody>
          <a:bodyPr vert="horz" lIns="91440" tIns="45720" rIns="91440" bIns="45720" rtlCol="0" anchor="b" anchorCtr="0">
            <a:normAutofit/>
          </a:bodyPr>
          <a:lstStyle>
            <a:lvl1pPr>
              <a:defRPr sz="2400">
                <a:solidFill>
                  <a:schemeClr val="bg2"/>
                </a:solidFill>
              </a:defRPr>
            </a:lvl1pPr>
          </a:lstStyle>
          <a:p>
            <a:r>
              <a:rPr lang="en-US" smtClean="0"/>
              <a:t>Click to edit Master title style</a:t>
            </a:r>
            <a:endParaRPr lang="en-US" dirty="0"/>
          </a:p>
        </p:txBody>
      </p:sp>
      <p:sp>
        <p:nvSpPr>
          <p:cNvPr id="10" name="Content Placeholder 11"/>
          <p:cNvSpPr>
            <a:spLocks noGrp="1"/>
          </p:cNvSpPr>
          <p:nvPr>
            <p:ph sz="quarter" idx="14"/>
          </p:nvPr>
        </p:nvSpPr>
        <p:spPr>
          <a:xfrm>
            <a:off x="3775935" y="533400"/>
            <a:ext cx="5063266" cy="5702808"/>
          </a:xfrm>
        </p:spPr>
        <p:txBody>
          <a:bodyPr>
            <a:normAutofit/>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276224" y="1539240"/>
            <a:ext cx="2834640" cy="4709160"/>
          </a:xfrm>
        </p:spPr>
        <p:txBody>
          <a:bodyPr>
            <a:normAutofit/>
          </a:bodyPr>
          <a:lstStyle>
            <a:lvl1pPr marL="0" indent="0">
              <a:buNone/>
              <a:defRPr lang="en-US" sz="1600" b="0" i="0" kern="1200" cap="none" spc="30" baseline="0" dirty="0" smtClean="0">
                <a:solidFill>
                  <a:schemeClr val="bg2"/>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600"/>
              </a:spcBef>
              <a:spcAft>
                <a:spcPts val="0"/>
              </a:spcAft>
              <a:buClr>
                <a:schemeClr val="accent1"/>
              </a:buClr>
              <a:buFont typeface="Arial" pitchFamily="34" charset="0"/>
              <a:buNone/>
            </a:pPr>
            <a:r>
              <a:rPr lang="en-US" smtClean="0"/>
              <a:t>Click to edit Master text styles</a:t>
            </a:r>
          </a:p>
        </p:txBody>
      </p:sp>
    </p:spTree>
  </p:cSld>
  <p:clrMapOvr>
    <a:masterClrMapping/>
  </p:clrMapOvr>
  <mc:AlternateContent xmlns:mc="http://schemas.openxmlformats.org/markup-compatibility/2006">
    <mc:Choice xmlns:p14="http://schemas.microsoft.com/office/powerpoint/2010/main" xmlns="" Requires="p14">
      <p:transition spd="slow" p14:dur="4000">
        <p:split orient="vert"/>
      </p:transition>
    </mc:Choice>
    <mc:Fallback>
      <p:transition spd="slow" advClick="0" advTm="4000">
        <p:split orient="vert"/>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Rectangle 12"/>
          <p:cNvSpPr/>
          <p:nvPr/>
        </p:nvSpPr>
        <p:spPr>
          <a:xfrm>
            <a:off x="0" y="-1"/>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3409950" y="0"/>
            <a:ext cx="5734050" cy="6858000"/>
          </a:xfrm>
        </p:spPr>
        <p:txBody>
          <a:bodyPr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5" name="Date Placeholder 4"/>
          <p:cNvSpPr>
            <a:spLocks noGrp="1"/>
          </p:cNvSpPr>
          <p:nvPr>
            <p:ph type="dt" sz="half" idx="10"/>
          </p:nvPr>
        </p:nvSpPr>
        <p:spPr/>
        <p:txBody>
          <a:bodyPr/>
          <a:lstStyle>
            <a:lvl1pPr>
              <a:defRPr>
                <a:solidFill>
                  <a:schemeClr val="bg2"/>
                </a:solidFill>
              </a:defRPr>
            </a:lvl1pPr>
          </a:lstStyle>
          <a:p>
            <a:fld id="{472189CE-5944-48B7-8F45-A6AA903165B9}" type="datetimeFigureOut">
              <a:rPr lang="en-US" smtClean="0"/>
              <a:pPr/>
              <a:t>1/6/2017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89F74C-5629-466A-83FB-6D3AC58711A8}" type="slidenum">
              <a:rPr lang="en-US" smtClean="0"/>
              <a:pPr/>
              <a:t>‹#›</a:t>
            </a:fld>
            <a:endParaRPr lang="en-US"/>
          </a:p>
        </p:txBody>
      </p:sp>
      <p:sp>
        <p:nvSpPr>
          <p:cNvPr id="21" name="Title Placeholder 1"/>
          <p:cNvSpPr>
            <a:spLocks noGrp="1"/>
          </p:cNvSpPr>
          <p:nvPr>
            <p:ph type="title"/>
          </p:nvPr>
        </p:nvSpPr>
        <p:spPr>
          <a:xfrm>
            <a:off x="276224" y="228600"/>
            <a:ext cx="2834640" cy="1295399"/>
          </a:xfrm>
          <a:prstGeom prst="rect">
            <a:avLst/>
          </a:prstGeom>
        </p:spPr>
        <p:txBody>
          <a:bodyPr vert="horz" lIns="91440" tIns="45720" rIns="91440" bIns="45720" rtlCol="0" anchor="b" anchorCtr="0">
            <a:normAutofit/>
          </a:bodyPr>
          <a:lstStyle>
            <a:lvl1pPr>
              <a:defRPr sz="2400">
                <a:solidFill>
                  <a:schemeClr val="bg2"/>
                </a:solidFill>
              </a:defRPr>
            </a:lvl1pPr>
          </a:lstStyle>
          <a:p>
            <a:r>
              <a:rPr lang="en-US" smtClean="0"/>
              <a:t>Click to edit Master title style</a:t>
            </a:r>
            <a:endParaRPr lang="en-US" dirty="0"/>
          </a:p>
        </p:txBody>
      </p:sp>
      <p:sp>
        <p:nvSpPr>
          <p:cNvPr id="25" name="Text Placeholder 24"/>
          <p:cNvSpPr>
            <a:spLocks noGrp="1"/>
          </p:cNvSpPr>
          <p:nvPr>
            <p:ph type="body" sz="quarter" idx="13"/>
          </p:nvPr>
        </p:nvSpPr>
        <p:spPr>
          <a:xfrm>
            <a:off x="274320" y="1536192"/>
            <a:ext cx="2834640" cy="4712208"/>
          </a:xfrm>
        </p:spPr>
        <p:txBody>
          <a:bodyPr>
            <a:normAutofit/>
          </a:bodyPr>
          <a:lstStyle>
            <a:lvl1pPr marL="0" indent="0">
              <a:buNone/>
              <a:defRPr sz="1600">
                <a:solidFill>
                  <a:schemeClr val="bg2"/>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n-US" smtClean="0"/>
              <a:t>Click to edit Master text styles</a:t>
            </a:r>
          </a:p>
        </p:txBody>
      </p:sp>
    </p:spTree>
  </p:cSld>
  <p:clrMapOvr>
    <a:masterClrMapping/>
  </p:clrMapOvr>
  <mc:AlternateContent xmlns:mc="http://schemas.openxmlformats.org/markup-compatibility/2006">
    <mc:Choice xmlns:p14="http://schemas.microsoft.com/office/powerpoint/2010/main" xmlns="" Requires="p14">
      <p:transition spd="slow" p14:dur="4000">
        <p:split orient="vert"/>
      </p:transition>
    </mc:Choice>
    <mc:Fallback>
      <p:transition spd="slow" advClick="0" advTm="4000">
        <p:split orient="vert"/>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76225" y="1295400"/>
            <a:ext cx="8591550" cy="49339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76225" y="6429375"/>
            <a:ext cx="2133600" cy="292100"/>
          </a:xfrm>
          <a:prstGeom prst="rect">
            <a:avLst/>
          </a:prstGeom>
        </p:spPr>
        <p:txBody>
          <a:bodyPr vert="horz" lIns="91440" tIns="45720" rIns="91440" bIns="45720" rtlCol="0" anchor="ctr">
            <a:normAutofit/>
          </a:bodyPr>
          <a:lstStyle>
            <a:lvl1pPr algn="l">
              <a:defRPr sz="1050" b="1">
                <a:solidFill>
                  <a:schemeClr val="tx2"/>
                </a:solidFill>
              </a:defRPr>
            </a:lvl1pPr>
          </a:lstStyle>
          <a:p>
            <a:fld id="{472189CE-5944-48B7-8F45-A6AA903165B9}" type="datetimeFigureOut">
              <a:rPr lang="en-US" smtClean="0"/>
              <a:pPr/>
              <a:t>1/6/2017</a:t>
            </a:fld>
            <a:endParaRPr lang="en-US"/>
          </a:p>
        </p:txBody>
      </p:sp>
      <p:sp>
        <p:nvSpPr>
          <p:cNvPr id="5" name="Footer Placeholder 4"/>
          <p:cNvSpPr>
            <a:spLocks noGrp="1"/>
          </p:cNvSpPr>
          <p:nvPr>
            <p:ph type="ftr" sz="quarter" idx="3"/>
          </p:nvPr>
        </p:nvSpPr>
        <p:spPr>
          <a:xfrm>
            <a:off x="3743324" y="6429375"/>
            <a:ext cx="4086225" cy="292100"/>
          </a:xfrm>
          <a:prstGeom prst="rect">
            <a:avLst/>
          </a:prstGeom>
        </p:spPr>
        <p:txBody>
          <a:bodyPr vert="horz" lIns="91440" tIns="45720" rIns="91440" bIns="45720" rtlCol="0" anchor="ctr">
            <a:normAutofit/>
          </a:bodyPr>
          <a:lstStyle>
            <a:lvl1pPr algn="l">
              <a:defRPr sz="1050" b="1">
                <a:solidFill>
                  <a:schemeClr val="tx2"/>
                </a:solidFill>
              </a:defRPr>
            </a:lvl1pPr>
          </a:lstStyle>
          <a:p>
            <a:endParaRPr lang="en-US"/>
          </a:p>
        </p:txBody>
      </p:sp>
      <p:sp>
        <p:nvSpPr>
          <p:cNvPr id="6" name="Slide Number Placeholder 5"/>
          <p:cNvSpPr>
            <a:spLocks noGrp="1"/>
          </p:cNvSpPr>
          <p:nvPr>
            <p:ph type="sldNum" sz="quarter" idx="4"/>
          </p:nvPr>
        </p:nvSpPr>
        <p:spPr>
          <a:xfrm>
            <a:off x="7991475" y="6429375"/>
            <a:ext cx="876300" cy="292100"/>
          </a:xfrm>
          <a:prstGeom prst="rect">
            <a:avLst/>
          </a:prstGeom>
        </p:spPr>
        <p:txBody>
          <a:bodyPr vert="horz" lIns="91440" tIns="45720" rIns="91440" bIns="45720" rtlCol="0" anchor="ctr">
            <a:normAutofit/>
          </a:bodyPr>
          <a:lstStyle>
            <a:lvl1pPr algn="r">
              <a:defRPr sz="1600" b="1">
                <a:solidFill>
                  <a:schemeClr val="tx2"/>
                </a:solidFill>
              </a:defRPr>
            </a:lvl1pPr>
          </a:lstStyle>
          <a:p>
            <a:fld id="{7089F74C-5629-466A-83FB-6D3AC58711A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mc:AlternateContent xmlns:mc="http://schemas.openxmlformats.org/markup-compatibility/2006">
    <mc:Choice xmlns:p14="http://schemas.microsoft.com/office/powerpoint/2010/main" xmlns="" Requires="p14">
      <p:transition spd="slow" p14:dur="4000">
        <p:split orient="vert"/>
      </p:transition>
    </mc:Choice>
    <mc:Fallback>
      <p:transition spd="slow" advClick="0" advTm="4000">
        <p:split orient="vert"/>
      </p:transition>
    </mc:Fallback>
  </mc:AlternateContent>
  <p:timing>
    <p:tnLst>
      <p:par>
        <p:cTn id="1" dur="indefinite" restart="never" nodeType="tmRoot"/>
      </p:par>
    </p:tnLst>
  </p:timing>
  <p:txStyles>
    <p:titleStyle>
      <a:lvl1pPr algn="l" defTabSz="914400" rtl="0" eaLnBrk="1" latinLnBrk="0" hangingPunct="1">
        <a:spcBef>
          <a:spcPts val="400"/>
        </a:spcBef>
        <a:buNone/>
        <a:defRPr sz="3600" b="0" kern="1200" cap="none" spc="0" baseline="0">
          <a:solidFill>
            <a:schemeClr val="tx2"/>
          </a:solidFill>
          <a:latin typeface="+mj-lt"/>
          <a:ea typeface="+mj-ea"/>
          <a:cs typeface="Tunga" pitchFamily="2"/>
        </a:defRPr>
      </a:lvl1pPr>
    </p:titleStyle>
    <p:bodyStyle>
      <a:lvl1pPr marL="171450" indent="-173736" algn="l" defTabSz="914400" rtl="0" eaLnBrk="1" latinLnBrk="0" hangingPunct="1">
        <a:spcBef>
          <a:spcPts val="600"/>
        </a:spcBef>
        <a:spcAft>
          <a:spcPts val="0"/>
        </a:spcAft>
        <a:buClr>
          <a:schemeClr val="accent1"/>
        </a:buClr>
        <a:buFont typeface="Arial" pitchFamily="34" charset="0"/>
        <a:buChar char="•"/>
        <a:defRPr sz="2200" b="0" i="0" kern="1200" cap="none" spc="30" baseline="0">
          <a:solidFill>
            <a:schemeClr val="tx2"/>
          </a:solidFill>
          <a:latin typeface="+mn-lt"/>
          <a:ea typeface="+mn-ea"/>
          <a:cs typeface="Tahoma" pitchFamily="34" charset="0"/>
        </a:defRPr>
      </a:lvl1pPr>
      <a:lvl2pPr marL="344488" indent="-173736" algn="l" defTabSz="914400" rtl="0" eaLnBrk="1" latinLnBrk="0" hangingPunct="1">
        <a:spcBef>
          <a:spcPts val="600"/>
        </a:spcBef>
        <a:buClr>
          <a:schemeClr val="accent1"/>
        </a:buClr>
        <a:buFont typeface="Arial" pitchFamily="34" charset="0"/>
        <a:buChar char="•"/>
        <a:defRPr sz="2000" kern="1200">
          <a:solidFill>
            <a:schemeClr val="tx2"/>
          </a:solidFill>
          <a:latin typeface="+mn-lt"/>
          <a:ea typeface="+mn-ea"/>
          <a:cs typeface="Tahoma" pitchFamily="34" charset="0"/>
        </a:defRPr>
      </a:lvl2pPr>
      <a:lvl3pPr marL="515938" indent="-173736" algn="l" defTabSz="914400" rtl="0" eaLnBrk="1" latinLnBrk="0" hangingPunct="1">
        <a:spcBef>
          <a:spcPts val="600"/>
        </a:spcBef>
        <a:buClr>
          <a:schemeClr val="accent1"/>
        </a:buClr>
        <a:buFont typeface="Arial" pitchFamily="34" charset="0"/>
        <a:buChar char="•"/>
        <a:defRPr sz="1800" kern="1200">
          <a:solidFill>
            <a:schemeClr val="tx2"/>
          </a:solidFill>
          <a:latin typeface="+mn-lt"/>
          <a:ea typeface="+mn-ea"/>
          <a:cs typeface="Tahoma" pitchFamily="34" charset="0"/>
        </a:defRPr>
      </a:lvl3pPr>
      <a:lvl4pPr marL="688975" indent="-173736" algn="l" defTabSz="914400" rtl="0" eaLnBrk="1" latinLnBrk="0" hangingPunct="1">
        <a:spcBef>
          <a:spcPts val="600"/>
        </a:spcBef>
        <a:buClr>
          <a:schemeClr val="accent1"/>
        </a:buClr>
        <a:buFont typeface="Arial" pitchFamily="34" charset="0"/>
        <a:buChar char="•"/>
        <a:defRPr sz="1600" kern="1200">
          <a:solidFill>
            <a:schemeClr val="tx2"/>
          </a:solidFill>
          <a:latin typeface="+mn-lt"/>
          <a:ea typeface="+mn-ea"/>
          <a:cs typeface="Tahoma" pitchFamily="34" charset="0"/>
        </a:defRPr>
      </a:lvl4pPr>
      <a:lvl5pPr marL="860425" indent="-173736" algn="l" defTabSz="914400" rtl="0" eaLnBrk="1" latinLnBrk="0" hangingPunct="1">
        <a:spcBef>
          <a:spcPts val="600"/>
        </a:spcBef>
        <a:buClr>
          <a:schemeClr val="accent1"/>
        </a:buClr>
        <a:buFont typeface="Arial" pitchFamily="34" charset="0"/>
        <a:buChar char="•"/>
        <a:defRPr sz="1600" kern="1200" baseline="0">
          <a:solidFill>
            <a:schemeClr val="tx2"/>
          </a:solidFill>
          <a:latin typeface="+mn-lt"/>
          <a:ea typeface="+mn-ea"/>
          <a:cs typeface="Tahoma" pitchFamily="34" charset="0"/>
        </a:defRPr>
      </a:lvl5pPr>
      <a:lvl6pPr marL="105156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123444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141732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8pPr>
      <a:lvl9pPr marL="160020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4.jpeg"/></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4.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 Id="rId9" Type="http://schemas.openxmlformats.org/officeDocument/2006/relationships/image" Target="../media/image47.jpeg"/></Relationships>
</file>

<file path=ppt/slides/_rels/slide22.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 Id="rId9" Type="http://schemas.openxmlformats.org/officeDocument/2006/relationships/image" Target="../media/image55.jpeg"/></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2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xml"/><Relationship Id="rId5" Type="http://schemas.openxmlformats.org/officeDocument/2006/relationships/image" Target="../media/image72.png"/><Relationship Id="rId4" Type="http://schemas.openxmlformats.org/officeDocument/2006/relationships/image" Target="../media/image71.jpe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s>
</file>

<file path=ppt/slides/_rels/slide3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jpeg"/></Relationships>
</file>

<file path=ppt/slides/_rels/slide3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83.gif"/><Relationship Id="rId5" Type="http://schemas.openxmlformats.org/officeDocument/2006/relationships/image" Target="../media/image82.jpeg"/><Relationship Id="rId4" Type="http://schemas.openxmlformats.org/officeDocument/2006/relationships/image" Target="../media/image81.jpeg"/></Relationships>
</file>

<file path=ppt/slides/_rels/slide3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4.xml"/><Relationship Id="rId6" Type="http://schemas.openxmlformats.org/officeDocument/2006/relationships/image" Target="../media/image88.png"/><Relationship Id="rId5" Type="http://schemas.openxmlformats.org/officeDocument/2006/relationships/image" Target="../media/image87.jpeg"/><Relationship Id="rId4" Type="http://schemas.openxmlformats.org/officeDocument/2006/relationships/image" Target="../media/image86.jpeg"/></Relationships>
</file>

<file path=ppt/slides/_rels/slide3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4.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png"/></Relationships>
</file>

<file path=ppt/slides/_rels/slide3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5.xml"/><Relationship Id="rId5" Type="http://schemas.openxmlformats.org/officeDocument/2006/relationships/image" Target="../media/image97.jpeg"/><Relationship Id="rId4" Type="http://schemas.openxmlformats.org/officeDocument/2006/relationships/image" Target="../media/image96.jpeg"/></Relationships>
</file>

<file path=ppt/slides/_rels/slide3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4.xml"/><Relationship Id="rId5" Type="http://schemas.openxmlformats.org/officeDocument/2006/relationships/image" Target="../media/image102.jpeg"/><Relationship Id="rId4" Type="http://schemas.openxmlformats.org/officeDocument/2006/relationships/image" Target="../media/image101.jpe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4.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4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4.xml"/><Relationship Id="rId5" Type="http://schemas.openxmlformats.org/officeDocument/2006/relationships/image" Target="../media/image111.jpeg"/><Relationship Id="rId4" Type="http://schemas.openxmlformats.org/officeDocument/2006/relationships/image" Target="../media/image110.jpeg"/></Relationships>
</file>

<file path=ppt/slides/_rels/slide4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4.xml"/><Relationship Id="rId5" Type="http://schemas.openxmlformats.org/officeDocument/2006/relationships/image" Target="../media/image115.jpeg"/><Relationship Id="rId4" Type="http://schemas.openxmlformats.org/officeDocument/2006/relationships/image" Target="../media/image114.jpeg"/></Relationships>
</file>

<file path=ppt/slides/_rels/slide4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4.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s>
</file>

<file path=ppt/slides/_rels/slide4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4.xml"/><Relationship Id="rId5" Type="http://schemas.openxmlformats.org/officeDocument/2006/relationships/image" Target="../media/image124.jpeg"/><Relationship Id="rId4" Type="http://schemas.openxmlformats.org/officeDocument/2006/relationships/image" Target="../media/image123.jpeg"/></Relationships>
</file>

<file path=ppt/slides/_rels/slide45.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505200" y="2590800"/>
            <a:ext cx="5434963" cy="3429000"/>
          </a:xfrm>
        </p:spPr>
        <p:txBody>
          <a:bodyPr>
            <a:normAutofit fontScale="92500" lnSpcReduction="20000"/>
          </a:bodyPr>
          <a:lstStyle/>
          <a:p>
            <a:pPr marL="285750" indent="-285750">
              <a:lnSpc>
                <a:spcPct val="170000"/>
              </a:lnSpc>
              <a:buFont typeface="Arial" panose="020B0604020202020204" pitchFamily="34" charset="0"/>
              <a:buChar char="•"/>
            </a:pPr>
            <a:r>
              <a:rPr lang="en-US" sz="1800" b="1" i="1" dirty="0" smtClean="0"/>
              <a:t>Designated Coordinator</a:t>
            </a:r>
          </a:p>
          <a:p>
            <a:pPr marL="285750" indent="-285750">
              <a:lnSpc>
                <a:spcPct val="170000"/>
              </a:lnSpc>
              <a:buFont typeface="Arial" charset="0"/>
              <a:buChar char="•"/>
            </a:pPr>
            <a:r>
              <a:rPr lang="en-US" sz="1800" b="1" i="1" dirty="0" smtClean="0"/>
              <a:t>Handles official communication with:</a:t>
            </a:r>
          </a:p>
          <a:p>
            <a:pPr>
              <a:lnSpc>
                <a:spcPct val="170000"/>
              </a:lnSpc>
            </a:pPr>
            <a:r>
              <a:rPr lang="en-US" sz="1800" b="1" i="1" dirty="0"/>
              <a:t> </a:t>
            </a:r>
            <a:r>
              <a:rPr lang="en-US" sz="1800" b="1" i="1" dirty="0" smtClean="0"/>
              <a:t>    </a:t>
            </a:r>
            <a:r>
              <a:rPr lang="en-US" sz="1800" b="1" i="1" dirty="0" err="1" smtClean="0"/>
              <a:t>Generalate</a:t>
            </a:r>
            <a:r>
              <a:rPr lang="en-US" sz="1800" b="1" i="1" dirty="0" smtClean="0"/>
              <a:t>, Friars, US Associations &amp; CICLSAL</a:t>
            </a:r>
          </a:p>
          <a:p>
            <a:pPr marL="285750" indent="-285750">
              <a:lnSpc>
                <a:spcPct val="170000"/>
              </a:lnSpc>
              <a:buFont typeface="Arial" charset="0"/>
              <a:buChar char="•"/>
            </a:pPr>
            <a:r>
              <a:rPr lang="en-US" sz="1800" b="1" i="1" dirty="0" smtClean="0"/>
              <a:t>  Leadership contact for: </a:t>
            </a:r>
          </a:p>
          <a:p>
            <a:pPr>
              <a:lnSpc>
                <a:spcPct val="170000"/>
              </a:lnSpc>
            </a:pPr>
            <a:r>
              <a:rPr lang="en-US" sz="1800" b="1" i="1" dirty="0"/>
              <a:t> </a:t>
            </a:r>
            <a:r>
              <a:rPr lang="en-US" sz="1800" b="1" i="1" dirty="0" smtClean="0"/>
              <a:t>     Grant-writing, Newer Members Gathering,  </a:t>
            </a:r>
          </a:p>
          <a:p>
            <a:pPr>
              <a:lnSpc>
                <a:spcPct val="170000"/>
              </a:lnSpc>
            </a:pPr>
            <a:r>
              <a:rPr lang="en-US" sz="1800" b="1" i="1" dirty="0"/>
              <a:t> </a:t>
            </a:r>
            <a:r>
              <a:rPr lang="en-US" sz="1800" b="1" i="1" dirty="0" smtClean="0"/>
              <a:t>     Prioresses Meeting      </a:t>
            </a:r>
          </a:p>
          <a:p>
            <a:pPr>
              <a:lnSpc>
                <a:spcPct val="170000"/>
              </a:lnSpc>
            </a:pPr>
            <a:r>
              <a:rPr lang="en-US" sz="1800" b="1" i="1" dirty="0"/>
              <a:t> </a:t>
            </a:r>
            <a:endParaRPr lang="en-US" dirty="0"/>
          </a:p>
        </p:txBody>
      </p:sp>
      <p:sp>
        <p:nvSpPr>
          <p:cNvPr id="3" name="Title 2"/>
          <p:cNvSpPr>
            <a:spLocks noGrp="1"/>
          </p:cNvSpPr>
          <p:nvPr>
            <p:ph type="title"/>
          </p:nvPr>
        </p:nvSpPr>
        <p:spPr>
          <a:xfrm>
            <a:off x="3505200" y="228600"/>
            <a:ext cx="5334000" cy="2304288"/>
          </a:xfrm>
        </p:spPr>
        <p:txBody>
          <a:bodyPr>
            <a:normAutofit/>
          </a:bodyPr>
          <a:lstStyle/>
          <a:p>
            <a:r>
              <a:rPr lang="en-US" sz="2700" b="1" dirty="0" smtClean="0">
                <a:latin typeface="Bradley Hand ITC" panose="03070402050302030203" pitchFamily="66" charset="0"/>
              </a:rPr>
              <a:t>Leadership Team Responsibilities</a:t>
            </a:r>
            <a:r>
              <a:rPr lang="en-US" b="1" dirty="0" smtClean="0">
                <a:latin typeface="LTZapfino One" panose="02000506020000020002" pitchFamily="2" charset="0"/>
              </a:rPr>
              <a:t/>
            </a:r>
            <a:br>
              <a:rPr lang="en-US" b="1" dirty="0" smtClean="0">
                <a:latin typeface="LTZapfino One" panose="02000506020000020002" pitchFamily="2" charset="0"/>
              </a:rPr>
            </a:br>
            <a:endParaRPr lang="en-US" b="1" dirty="0">
              <a:latin typeface="Bradley Hand ITC" panose="03070402050302030203" pitchFamily="66" charset="0"/>
            </a:endParaRPr>
          </a:p>
        </p:txBody>
      </p:sp>
    </p:spTree>
    <p:extLst>
      <p:ext uri="{BB962C8B-B14F-4D97-AF65-F5344CB8AC3E}">
        <p14:creationId xmlns:p14="http://schemas.microsoft.com/office/powerpoint/2010/main" xmlns="" val="4044913350"/>
      </p:ext>
    </p:extLst>
  </p:cSld>
  <p:clrMapOvr>
    <a:masterClrMapping/>
  </p:clrMapOvr>
  <mc:AlternateContent xmlns:mc="http://schemas.openxmlformats.org/markup-compatibility/2006">
    <mc:Choice xmlns:p14="http://schemas.microsoft.com/office/powerpoint/2010/main" xmlns="" Requires="p14">
      <p:transition spd="slow" p14:dur="4000">
        <p:split orient="vert"/>
      </p:transition>
    </mc:Choice>
    <mc:Fallback>
      <p:transition spd="slow" advClick="0" advTm="4000">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6019" y="304800"/>
            <a:ext cx="8591550" cy="798136"/>
          </a:xfrm>
        </p:spPr>
        <p:txBody>
          <a:bodyPr>
            <a:noAutofit/>
          </a:bodyPr>
          <a:lstStyle/>
          <a:p>
            <a:r>
              <a:rPr lang="en-US" sz="2800" b="1" dirty="0" smtClean="0">
                <a:latin typeface="Bradley Hand ITC" panose="03070402050302030203" pitchFamily="66" charset="0"/>
              </a:rPr>
              <a:t>Gathered from the ends of the earth…</a:t>
            </a:r>
            <a:br>
              <a:rPr lang="en-US" sz="2800" b="1" dirty="0" smtClean="0">
                <a:latin typeface="Bradley Hand ITC" panose="03070402050302030203" pitchFamily="66" charset="0"/>
              </a:rPr>
            </a:br>
            <a:endParaRPr lang="en-US" sz="2800" b="1" dirty="0">
              <a:latin typeface="Bradley Hand ITC" panose="03070402050302030203" pitchFamily="66" charset="0"/>
            </a:endParaRPr>
          </a:p>
        </p:txBody>
      </p:sp>
      <p:pic>
        <p:nvPicPr>
          <p:cNvPr id="2053" name="Picture 5"/>
          <p:cNvPicPr>
            <a:picLocks noGrp="1" noChangeAspect="1" noChangeArrowheads="1"/>
          </p:cNvPicPr>
          <p:nvPr>
            <p:ph sz="quarter" idx="13"/>
          </p:nvPr>
        </p:nvPicPr>
        <p:blipFill rotWithShape="1">
          <a:blip r:embed="rId2" cstate="print">
            <a:extLst>
              <a:ext uri="{28A0092B-C50C-407E-A947-70E740481C1C}">
                <a14:useLocalDpi xmlns:a14="http://schemas.microsoft.com/office/drawing/2010/main" xmlns="" val="0"/>
              </a:ext>
            </a:extLst>
          </a:blip>
          <a:srcRect l="9723" t="30025" r="8241" b="31598"/>
          <a:stretch/>
        </p:blipFill>
        <p:spPr bwMode="auto">
          <a:xfrm>
            <a:off x="381000" y="914400"/>
            <a:ext cx="8306929" cy="5029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Rectangle 7"/>
          <p:cNvSpPr/>
          <p:nvPr/>
        </p:nvSpPr>
        <p:spPr>
          <a:xfrm>
            <a:off x="4953000" y="6083431"/>
            <a:ext cx="3499676" cy="523220"/>
          </a:xfrm>
          <a:prstGeom prst="rect">
            <a:avLst/>
          </a:prstGeom>
        </p:spPr>
        <p:txBody>
          <a:bodyPr wrap="none">
            <a:spAutoFit/>
          </a:bodyPr>
          <a:lstStyle/>
          <a:p>
            <a:r>
              <a:rPr lang="en-US" sz="2800" b="1" dirty="0">
                <a:latin typeface="Bradley Hand ITC" panose="03070402050302030203" pitchFamily="66" charset="0"/>
              </a:rPr>
              <a:t>w</a:t>
            </a:r>
            <a:r>
              <a:rPr lang="en-US" sz="2800" b="1" dirty="0" smtClean="0">
                <a:latin typeface="Bradley Hand ITC" panose="03070402050302030203" pitchFamily="66" charset="0"/>
              </a:rPr>
              <a:t>e sang as one voice…</a:t>
            </a:r>
            <a:endParaRPr lang="en-US" sz="2800" b="1" dirty="0">
              <a:latin typeface="Bradley Hand ITC" panose="03070402050302030203" pitchFamily="66" charset="0"/>
            </a:endParaRPr>
          </a:p>
        </p:txBody>
      </p:sp>
    </p:spTree>
    <p:extLst>
      <p:ext uri="{BB962C8B-B14F-4D97-AF65-F5344CB8AC3E}">
        <p14:creationId xmlns:p14="http://schemas.microsoft.com/office/powerpoint/2010/main" xmlns="" val="3142727918"/>
      </p:ext>
    </p:extLst>
  </p:cSld>
  <p:clrMapOvr>
    <a:masterClrMapping/>
  </p:clrMapOvr>
  <mc:AlternateContent xmlns:mc="http://schemas.openxmlformats.org/markup-compatibility/2006">
    <mc:Choice xmlns:p14="http://schemas.microsoft.com/office/powerpoint/2010/main" xmlns="" Requires="p14">
      <p:transition spd="slow" p14:dur="4000">
        <p:split orient="vert"/>
      </p:transition>
    </mc:Choice>
    <mc:Fallback>
      <p:transition spd="slow" advClick="0" advTm="4000">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798" y="-304800"/>
            <a:ext cx="8591550" cy="1066801"/>
          </a:xfrm>
        </p:spPr>
        <p:txBody>
          <a:bodyPr>
            <a:normAutofit/>
          </a:bodyPr>
          <a:lstStyle/>
          <a:p>
            <a:r>
              <a:rPr lang="en-US" sz="2800" b="1" dirty="0" smtClean="0">
                <a:latin typeface="Bradley Hand ITC" panose="03070402050302030203" pitchFamily="66" charset="0"/>
              </a:rPr>
              <a:t>Celebrating together</a:t>
            </a:r>
            <a:endParaRPr lang="en-US" sz="2800" b="1" dirty="0">
              <a:latin typeface="Bradley Hand ITC" panose="03070402050302030203" pitchFamily="66" charset="0"/>
            </a:endParaRPr>
          </a:p>
        </p:txBody>
      </p:sp>
      <p:sp>
        <p:nvSpPr>
          <p:cNvPr id="4" name="Rectangle 3"/>
          <p:cNvSpPr/>
          <p:nvPr/>
        </p:nvSpPr>
        <p:spPr>
          <a:xfrm>
            <a:off x="5033912" y="6096000"/>
            <a:ext cx="3657600" cy="523220"/>
          </a:xfrm>
          <a:prstGeom prst="rect">
            <a:avLst/>
          </a:prstGeom>
        </p:spPr>
        <p:txBody>
          <a:bodyPr wrap="square">
            <a:spAutoFit/>
          </a:bodyPr>
          <a:lstStyle/>
          <a:p>
            <a:r>
              <a:rPr lang="en-US" sz="2800" b="1" dirty="0" smtClean="0">
                <a:latin typeface="Bradley Hand ITC" panose="03070402050302030203" pitchFamily="66" charset="0"/>
              </a:rPr>
              <a:t>our unity in Christ!</a:t>
            </a:r>
            <a:endParaRPr lang="en-US" sz="2800" b="1" dirty="0">
              <a:latin typeface="Bradley Hand ITC" panose="03070402050302030203" pitchFamily="66" charset="0"/>
            </a:endParaRPr>
          </a:p>
        </p:txBody>
      </p:sp>
      <p:pic>
        <p:nvPicPr>
          <p:cNvPr id="3076" name="Picture 4" descr="P:\Claire\STJ500-Daughters&amp;Sisters\Daughters&amp;Sisters-Photos Carmels\Baltimore\.Baltimore_Carmel7[1].jpg"/>
          <p:cNvPicPr>
            <a:picLocks noGrp="1" noChangeAspect="1" noChangeArrowheads="1"/>
          </p:cNvPicPr>
          <p:nvPr>
            <p:ph sz="quarter" idx="13"/>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 y="3784580"/>
            <a:ext cx="4246493" cy="2834640"/>
          </a:xfrm>
          <a:prstGeom prst="rect">
            <a:avLst/>
          </a:prstGeom>
          <a:noFill/>
          <a:extLst>
            <a:ext uri="{909E8E84-426E-40DD-AFC4-6F175D3DCCD1}">
              <a14:hiddenFill xmlns:a14="http://schemas.microsoft.com/office/drawing/2010/main" xmlns="">
                <a:solidFill>
                  <a:srgbClr val="FFFFFF"/>
                </a:solidFill>
              </a14:hiddenFill>
            </a:ext>
          </a:extLst>
        </p:spPr>
      </p:pic>
      <p:pic>
        <p:nvPicPr>
          <p:cNvPr id="3078" name="Picture 6" descr="P:\Claire\STJ500-Daughters&amp;Sisters\Daughters&amp;Sisters-Photos Carmels\New Caney\.New Caney 9.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253" t="6747" r="8104" b="122"/>
          <a:stretch/>
        </p:blipFill>
        <p:spPr bwMode="auto">
          <a:xfrm>
            <a:off x="4837521" y="575035"/>
            <a:ext cx="3853991" cy="5279797"/>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3079" name="Picture 7" descr="P:\Claire\STJ500-Daughters&amp;Sisters\Daughters&amp;Sisters-Photos Carmels\Zephyr\Traverse City\.Traverse_City_3[1].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25040" r="1875" b="23319"/>
          <a:stretch/>
        </p:blipFill>
        <p:spPr bwMode="auto">
          <a:xfrm>
            <a:off x="304800" y="914400"/>
            <a:ext cx="3795860" cy="298697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67555402"/>
      </p:ext>
    </p:extLst>
  </p:cSld>
  <p:clrMapOvr>
    <a:masterClrMapping/>
  </p:clrMapOvr>
  <mc:AlternateContent xmlns:mc="http://schemas.openxmlformats.org/markup-compatibility/2006">
    <mc:Choice xmlns:p14="http://schemas.microsoft.com/office/powerpoint/2010/main" xmlns="" Requires="p14">
      <p:transition spd="slow" p14:dur="4000">
        <p:split orient="vert"/>
      </p:transition>
    </mc:Choice>
    <mc:Fallback>
      <p:transition spd="slow" advClick="0" advTm="4000">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838200"/>
            <a:ext cx="2971800" cy="1295399"/>
          </a:xfrm>
        </p:spPr>
        <p:txBody>
          <a:bodyPr>
            <a:noAutofit/>
          </a:bodyPr>
          <a:lstStyle/>
          <a:p>
            <a:pPr>
              <a:lnSpc>
                <a:spcPct val="170000"/>
              </a:lnSpc>
            </a:pPr>
            <a:r>
              <a:rPr lang="en-US" sz="1050" b="1" i="1" dirty="0" smtClean="0"/>
              <a:t>“We </a:t>
            </a:r>
            <a:r>
              <a:rPr lang="en-US" sz="1050" b="1" i="1" dirty="0"/>
              <a:t>have fostered a broader acceptance </a:t>
            </a:r>
            <a:br>
              <a:rPr lang="en-US" sz="1050" b="1" i="1" dirty="0"/>
            </a:br>
            <a:r>
              <a:rPr lang="en-US" sz="1050" b="1" i="1" dirty="0"/>
              <a:t>of unity in diversity </a:t>
            </a:r>
            <a:r>
              <a:rPr lang="en-US" sz="1050" b="1" i="1" dirty="0" smtClean="0"/>
              <a:t>and </a:t>
            </a:r>
            <a:r>
              <a:rPr lang="en-US" sz="1050" b="1" i="1" dirty="0"/>
              <a:t>the mutuality and communion </a:t>
            </a:r>
            <a:r>
              <a:rPr lang="en-US" sz="1050" b="1" i="1" dirty="0" smtClean="0"/>
              <a:t>of </a:t>
            </a:r>
            <a:r>
              <a:rPr lang="en-US" sz="1050" b="1" i="1" dirty="0"/>
              <a:t>the Carmelite family, </a:t>
            </a:r>
            <a:br>
              <a:rPr lang="en-US" sz="1050" b="1" i="1" dirty="0"/>
            </a:br>
            <a:r>
              <a:rPr lang="en-US" sz="1050" b="1" i="1" dirty="0"/>
              <a:t>especially by continued collaboration </a:t>
            </a:r>
            <a:br>
              <a:rPr lang="en-US" sz="1050" b="1" i="1" dirty="0"/>
            </a:br>
            <a:r>
              <a:rPr lang="en-US" sz="1050" b="1" i="1" dirty="0"/>
              <a:t>among associations/federations </a:t>
            </a:r>
            <a:br>
              <a:rPr lang="en-US" sz="1050" b="1" i="1" dirty="0"/>
            </a:br>
            <a:r>
              <a:rPr lang="en-US" sz="1050" b="1" i="1" dirty="0"/>
              <a:t>at home and abroad. </a:t>
            </a:r>
            <a:r>
              <a:rPr lang="en-US" sz="1050" b="1" i="1" dirty="0" smtClean="0"/>
              <a:t>“</a:t>
            </a:r>
            <a:endParaRPr lang="en-US" sz="1050" b="1" i="1" dirty="0"/>
          </a:p>
        </p:txBody>
      </p:sp>
      <p:sp>
        <p:nvSpPr>
          <p:cNvPr id="4" name="Text Placeholder 3"/>
          <p:cNvSpPr>
            <a:spLocks noGrp="1"/>
          </p:cNvSpPr>
          <p:nvPr>
            <p:ph type="body" sz="quarter" idx="13"/>
          </p:nvPr>
        </p:nvSpPr>
        <p:spPr>
          <a:xfrm>
            <a:off x="152400" y="2133600"/>
            <a:ext cx="3048000" cy="4401312"/>
          </a:xfrm>
        </p:spPr>
        <p:txBody>
          <a:bodyPr>
            <a:normAutofit fontScale="32500" lnSpcReduction="20000"/>
          </a:bodyPr>
          <a:lstStyle/>
          <a:p>
            <a:endParaRPr lang="en-US" dirty="0" smtClean="0"/>
          </a:p>
          <a:p>
            <a:endParaRPr lang="en-US" b="1" dirty="0" smtClean="0"/>
          </a:p>
          <a:p>
            <a:pPr marL="285750" indent="-285750" algn="ctr">
              <a:lnSpc>
                <a:spcPct val="170000"/>
              </a:lnSpc>
              <a:buFontTx/>
              <a:buChar char="-"/>
            </a:pPr>
            <a:r>
              <a:rPr lang="en-US" sz="4300" b="1" dirty="0">
                <a:latin typeface="Bradley Hand ITC" panose="03070402050302030203" pitchFamily="66" charset="0"/>
              </a:rPr>
              <a:t>in July, 2014 </a:t>
            </a:r>
            <a:r>
              <a:rPr lang="en-US" sz="4300" b="1" dirty="0" smtClean="0">
                <a:latin typeface="Bradley Hand ITC" panose="03070402050302030203" pitchFamily="66" charset="0"/>
              </a:rPr>
              <a:t> CCA initiated an International Google Hangout</a:t>
            </a:r>
          </a:p>
          <a:p>
            <a:pPr marL="285750" indent="-285750" algn="ctr">
              <a:lnSpc>
                <a:spcPct val="170000"/>
              </a:lnSpc>
              <a:buFontTx/>
              <a:buChar char="-"/>
            </a:pPr>
            <a:r>
              <a:rPr lang="en-US" sz="4300" b="1" dirty="0" smtClean="0">
                <a:latin typeface="Bradley Hand ITC" panose="03070402050302030203" pitchFamily="66" charset="0"/>
              </a:rPr>
              <a:t>To discuss our responses to the </a:t>
            </a:r>
          </a:p>
          <a:p>
            <a:pPr marL="285750" indent="-285750" algn="ctr">
              <a:lnSpc>
                <a:spcPct val="170000"/>
              </a:lnSpc>
              <a:buFontTx/>
              <a:buChar char="-"/>
            </a:pPr>
            <a:r>
              <a:rPr lang="en-US" sz="4000" b="1" dirty="0" smtClean="0">
                <a:latin typeface="Bradley Hand ITC" panose="03070402050302030203" pitchFamily="66" charset="0"/>
              </a:rPr>
              <a:t>Roman Questionnaire</a:t>
            </a:r>
          </a:p>
          <a:p>
            <a:pPr marL="285750" indent="-285750">
              <a:buFontTx/>
              <a:buChar char="-"/>
            </a:pPr>
            <a:endParaRPr lang="en-US" sz="2500" b="1" i="1" dirty="0" smtClean="0"/>
          </a:p>
          <a:p>
            <a:r>
              <a:rPr lang="en-US" sz="3400" b="1" i="1" dirty="0" smtClean="0"/>
              <a:t>Associations represented:</a:t>
            </a:r>
          </a:p>
          <a:p>
            <a:r>
              <a:rPr lang="en-US" sz="3400" b="1" i="1" dirty="0" smtClean="0"/>
              <a:t>Africa (intended but not successful!)</a:t>
            </a:r>
          </a:p>
          <a:p>
            <a:r>
              <a:rPr lang="en-US" sz="3400" b="1" i="1" dirty="0" smtClean="0"/>
              <a:t>France</a:t>
            </a:r>
          </a:p>
          <a:p>
            <a:r>
              <a:rPr lang="en-US" sz="3400" b="1" i="1" dirty="0" smtClean="0"/>
              <a:t>Germany</a:t>
            </a:r>
          </a:p>
          <a:p>
            <a:r>
              <a:rPr lang="en-US" sz="3400" b="1" i="1" dirty="0" smtClean="0"/>
              <a:t>Holland</a:t>
            </a:r>
          </a:p>
          <a:p>
            <a:r>
              <a:rPr lang="en-US" sz="3400" b="1" i="1" dirty="0" smtClean="0"/>
              <a:t>Ireland</a:t>
            </a:r>
          </a:p>
          <a:p>
            <a:r>
              <a:rPr lang="en-US" sz="3400" b="1" i="1" dirty="0" smtClean="0"/>
              <a:t>US - CCA</a:t>
            </a:r>
          </a:p>
          <a:p>
            <a:r>
              <a:rPr lang="en-US" sz="3400" b="1" i="1" dirty="0" smtClean="0"/>
              <a:t>UK</a:t>
            </a:r>
          </a:p>
          <a:p>
            <a:r>
              <a:rPr lang="en-US" sz="3400" b="1" i="1" dirty="0" smtClean="0"/>
              <a:t>Stephanie facilitated from Sweden!</a:t>
            </a:r>
          </a:p>
          <a:p>
            <a:pPr marL="285750" indent="-285750">
              <a:buFont typeface="Arial" charset="0"/>
              <a:buChar char="•"/>
            </a:pPr>
            <a:endParaRPr lang="en-US" sz="2500" b="1" i="1" dirty="0" smtClean="0"/>
          </a:p>
          <a:p>
            <a:endParaRPr lang="en-US" sz="1400" b="1" i="1" dirty="0" smtClean="0"/>
          </a:p>
          <a:p>
            <a:r>
              <a:rPr lang="en-US" b="1" dirty="0"/>
              <a:t> </a:t>
            </a:r>
          </a:p>
        </p:txBody>
      </p:sp>
      <p:pic>
        <p:nvPicPr>
          <p:cNvPr id="1028" name="Picture 4" descr="E:\Lenovo Backup\Pictures\France June 2010\Christine &amp; Veronique.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2528" t="9833" r="40942" b="-9833"/>
          <a:stretch/>
        </p:blipFill>
        <p:spPr bwMode="auto">
          <a:xfrm>
            <a:off x="5105400" y="-15240"/>
            <a:ext cx="1892808" cy="3657600"/>
          </a:xfrm>
          <a:prstGeom prst="rect">
            <a:avLst/>
          </a:prstGeom>
          <a:noFill/>
          <a:extLst>
            <a:ext uri="{909E8E84-426E-40DD-AFC4-6F175D3DCCD1}">
              <a14:hiddenFill xmlns:a14="http://schemas.microsoft.com/office/drawing/2010/main" xmlns="">
                <a:solidFill>
                  <a:srgbClr val="FFFFFF"/>
                </a:solidFill>
              </a14:hiddenFill>
            </a:ext>
          </a:extLst>
        </p:spPr>
      </p:pic>
      <p:pic>
        <p:nvPicPr>
          <p:cNvPr id="1031" name="Picture 7" descr="E:\Lenovo Backup\Pictures\2015 CITeS Nuns&amp;Rafal Basement\DSC04742.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56715" t="14600" r="24518" b="34400"/>
          <a:stretch/>
        </p:blipFill>
        <p:spPr bwMode="auto">
          <a:xfrm>
            <a:off x="7162800" y="3635338"/>
            <a:ext cx="1905786" cy="364827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032" name="Picture 8" descr="E:\Lenovo Backup\Pictures\2015 Germany-Hannover\IMG_0603.JP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t="7600" r="44609" b="6799"/>
          <a:stretch/>
        </p:blipFill>
        <p:spPr bwMode="auto">
          <a:xfrm>
            <a:off x="6968560" y="-76200"/>
            <a:ext cx="2148731" cy="41148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9" name="Picture 5" descr="E:\Lenovo Backup\Pictures\2015 Lisieux\IMG_0392.JPG"/>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48239" t="43068" r="41230" b="26134"/>
          <a:stretch/>
        </p:blipFill>
        <p:spPr bwMode="auto">
          <a:xfrm>
            <a:off x="3306537" y="-76200"/>
            <a:ext cx="1875063" cy="4172836"/>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1" name="Picture 2"/>
          <p:cNvPicPr>
            <a:picLocks noGrp="1" noChangeAspect="1" noChangeArrowheads="1"/>
          </p:cNvPicPr>
          <p:nvPr>
            <p:ph type="pic" idx="1"/>
          </p:nvPr>
        </p:nvPicPr>
        <p:blipFill rotWithShape="1">
          <a:blip r:embed="rId7" cstate="print">
            <a:extLst>
              <a:ext uri="{28A0092B-C50C-407E-A947-70E740481C1C}">
                <a14:useLocalDpi xmlns:a14="http://schemas.microsoft.com/office/drawing/2010/main" xmlns="" val="0"/>
              </a:ext>
            </a:extLst>
          </a:blip>
          <a:srcRect l="7630" t="25464" r="69003" b="59204"/>
          <a:stretch/>
        </p:blipFill>
        <p:spPr bwMode="auto">
          <a:xfrm>
            <a:off x="5043897" y="4776553"/>
            <a:ext cx="2368878" cy="20116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Lst>
        </p:spPr>
      </p:pic>
      <p:pic>
        <p:nvPicPr>
          <p:cNvPr id="13" name="Picture 3"/>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l="40608" t="28029" r="38274" b="51931"/>
          <a:stretch/>
        </p:blipFill>
        <p:spPr bwMode="auto">
          <a:xfrm>
            <a:off x="5716999" y="2733773"/>
            <a:ext cx="1861593" cy="2286000"/>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34" name="Picture 10" descr="E:\Lenovo Backup\Documents\CCA-LT backup\2009-2012 CCA Files\International Communication\Holland\Lucia.jpg"/>
          <p:cNvPicPr>
            <a:picLocks noChangeAspect="1" noChangeArrowheads="1"/>
          </p:cNvPicPr>
          <p:nvPr/>
        </p:nvPicPr>
        <p:blipFill rotWithShape="1">
          <a:blip r:embed="rId8" cstate="print">
            <a:extLst>
              <a:ext uri="{28A0092B-C50C-407E-A947-70E740481C1C}">
                <a14:useLocalDpi xmlns:a14="http://schemas.microsoft.com/office/drawing/2010/main" xmlns="" val="0"/>
              </a:ext>
            </a:extLst>
          </a:blip>
          <a:srcRect l="14057" r="10464"/>
          <a:stretch/>
        </p:blipFill>
        <p:spPr bwMode="auto">
          <a:xfrm>
            <a:off x="3306537" y="3200400"/>
            <a:ext cx="2484663" cy="246888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5" name="Picture 14" descr="Macintosh HD:Users:cecelia:Desktop:Brochure 2016:Page 2.jpg"/>
          <p:cNvPicPr/>
          <p:nvPr/>
        </p:nvPicPr>
        <p:blipFill rotWithShape="1">
          <a:blip r:embed="rId9" cstate="screen">
            <a:extLst>
              <a:ext uri="{28A0092B-C50C-407E-A947-70E740481C1C}">
                <a14:useLocalDpi xmlns:a14="http://schemas.microsoft.com/office/drawing/2010/main" xmlns=""/>
              </a:ext>
            </a:extLst>
          </a:blip>
          <a:srcRect l="83853" t="28775" r="4688" b="59963"/>
          <a:stretch/>
        </p:blipFill>
        <p:spPr bwMode="auto">
          <a:xfrm>
            <a:off x="3306537" y="5019773"/>
            <a:ext cx="1737360" cy="2011680"/>
          </a:xfrm>
          <a:prstGeom prst="rect">
            <a:avLst/>
          </a:prstGeom>
          <a:ln>
            <a:noFill/>
          </a:ln>
          <a:effectLst>
            <a:softEdge rad="112500"/>
          </a:effectLst>
        </p:spPr>
      </p:pic>
      <p:sp>
        <p:nvSpPr>
          <p:cNvPr id="2" name="Rounded Rectangle 1"/>
          <p:cNvSpPr/>
          <p:nvPr/>
        </p:nvSpPr>
        <p:spPr>
          <a:xfrm>
            <a:off x="7323699" y="3150429"/>
            <a:ext cx="1752600" cy="457200"/>
          </a:xfrm>
          <a:prstGeom prst="roundRect">
            <a:avLst/>
          </a:prstGeom>
          <a:solidFill>
            <a:schemeClr val="tx1">
              <a:lumMod val="90000"/>
              <a:lumOff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Sr. Teresa Benedicta  Germany</a:t>
            </a:r>
            <a:endParaRPr lang="en-US" sz="1200" dirty="0"/>
          </a:p>
        </p:txBody>
      </p:sp>
      <p:sp>
        <p:nvSpPr>
          <p:cNvPr id="14" name="Rounded Rectangle 13"/>
          <p:cNvSpPr/>
          <p:nvPr/>
        </p:nvSpPr>
        <p:spPr>
          <a:xfrm>
            <a:off x="7286094" y="6490855"/>
            <a:ext cx="1752600" cy="228600"/>
          </a:xfrm>
          <a:prstGeom prst="roundRect">
            <a:avLst/>
          </a:prstGeom>
          <a:solidFill>
            <a:schemeClr val="tx1">
              <a:lumMod val="90000"/>
              <a:lumOff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Sr. </a:t>
            </a:r>
            <a:r>
              <a:rPr lang="en-US" sz="1200" dirty="0" err="1" smtClean="0"/>
              <a:t>Bendina</a:t>
            </a:r>
            <a:r>
              <a:rPr lang="en-US" sz="1200" dirty="0" smtClean="0"/>
              <a:t> - Africa</a:t>
            </a:r>
            <a:endParaRPr lang="en-US" sz="1200" dirty="0"/>
          </a:p>
        </p:txBody>
      </p:sp>
      <p:sp>
        <p:nvSpPr>
          <p:cNvPr id="16" name="Rounded Rectangle 15"/>
          <p:cNvSpPr/>
          <p:nvPr/>
        </p:nvSpPr>
        <p:spPr>
          <a:xfrm>
            <a:off x="5167338" y="6605155"/>
            <a:ext cx="1752600" cy="228600"/>
          </a:xfrm>
          <a:prstGeom prst="roundRect">
            <a:avLst/>
          </a:prstGeom>
          <a:solidFill>
            <a:schemeClr val="tx1">
              <a:lumMod val="90000"/>
              <a:lumOff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Sr.  </a:t>
            </a:r>
            <a:r>
              <a:rPr lang="en-US" sz="1200" dirty="0" err="1" smtClean="0"/>
              <a:t>Allain</a:t>
            </a:r>
            <a:r>
              <a:rPr lang="en-US" sz="1200" dirty="0" smtClean="0"/>
              <a:t>  - UK</a:t>
            </a:r>
            <a:endParaRPr lang="en-US" sz="1200" dirty="0"/>
          </a:p>
        </p:txBody>
      </p:sp>
      <p:sp>
        <p:nvSpPr>
          <p:cNvPr id="17" name="Rounded Rectangle 16"/>
          <p:cNvSpPr/>
          <p:nvPr/>
        </p:nvSpPr>
        <p:spPr>
          <a:xfrm>
            <a:off x="3272494" y="6719455"/>
            <a:ext cx="1752600" cy="228600"/>
          </a:xfrm>
          <a:prstGeom prst="roundRect">
            <a:avLst/>
          </a:prstGeom>
          <a:solidFill>
            <a:schemeClr val="tx1">
              <a:lumMod val="90000"/>
              <a:lumOff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Stephanie - Facilitator</a:t>
            </a:r>
            <a:endParaRPr lang="en-US" sz="1200" dirty="0"/>
          </a:p>
        </p:txBody>
      </p:sp>
      <p:sp>
        <p:nvSpPr>
          <p:cNvPr id="18" name="Rounded Rectangle 17"/>
          <p:cNvSpPr/>
          <p:nvPr/>
        </p:nvSpPr>
        <p:spPr>
          <a:xfrm>
            <a:off x="3567138" y="4791668"/>
            <a:ext cx="1752600" cy="228600"/>
          </a:xfrm>
          <a:prstGeom prst="roundRect">
            <a:avLst/>
          </a:prstGeom>
          <a:solidFill>
            <a:schemeClr val="tx1">
              <a:lumMod val="90000"/>
              <a:lumOff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Sr. Lucia  - Holland</a:t>
            </a:r>
            <a:endParaRPr lang="en-US" sz="1200" dirty="0"/>
          </a:p>
        </p:txBody>
      </p:sp>
      <p:sp>
        <p:nvSpPr>
          <p:cNvPr id="19" name="Rounded Rectangle 18"/>
          <p:cNvSpPr/>
          <p:nvPr/>
        </p:nvSpPr>
        <p:spPr>
          <a:xfrm>
            <a:off x="5571099" y="4677863"/>
            <a:ext cx="1752600" cy="228600"/>
          </a:xfrm>
          <a:prstGeom prst="roundRect">
            <a:avLst/>
          </a:prstGeom>
          <a:solidFill>
            <a:schemeClr val="tx1">
              <a:lumMod val="90000"/>
              <a:lumOff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Sr.  </a:t>
            </a:r>
            <a:r>
              <a:rPr lang="en-US" sz="1200" dirty="0" err="1" smtClean="0"/>
              <a:t>Maire</a:t>
            </a:r>
            <a:r>
              <a:rPr lang="en-US" sz="1200" dirty="0" smtClean="0"/>
              <a:t>  -  Ireland</a:t>
            </a:r>
            <a:endParaRPr lang="en-US" sz="1200" dirty="0"/>
          </a:p>
        </p:txBody>
      </p:sp>
      <p:sp>
        <p:nvSpPr>
          <p:cNvPr id="20" name="Rounded Rectangle 19"/>
          <p:cNvSpPr/>
          <p:nvPr/>
        </p:nvSpPr>
        <p:spPr>
          <a:xfrm>
            <a:off x="5137068" y="2619473"/>
            <a:ext cx="1752600" cy="228600"/>
          </a:xfrm>
          <a:prstGeom prst="roundRect">
            <a:avLst/>
          </a:prstGeom>
          <a:solidFill>
            <a:schemeClr val="tx1">
              <a:lumMod val="90000"/>
              <a:lumOff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Sr.  Christine - France</a:t>
            </a:r>
            <a:endParaRPr lang="en-US" sz="1200" dirty="0"/>
          </a:p>
        </p:txBody>
      </p:sp>
      <p:sp>
        <p:nvSpPr>
          <p:cNvPr id="21" name="Rounded Rectangle 20"/>
          <p:cNvSpPr/>
          <p:nvPr/>
        </p:nvSpPr>
        <p:spPr>
          <a:xfrm>
            <a:off x="3429000" y="3086100"/>
            <a:ext cx="1752600" cy="228600"/>
          </a:xfrm>
          <a:prstGeom prst="roundRect">
            <a:avLst/>
          </a:prstGeom>
          <a:solidFill>
            <a:schemeClr val="tx1">
              <a:lumMod val="90000"/>
              <a:lumOff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Sr.  Claire  - USA</a:t>
            </a:r>
            <a:endParaRPr lang="en-US" sz="1200" dirty="0"/>
          </a:p>
        </p:txBody>
      </p:sp>
    </p:spTree>
    <p:extLst>
      <p:ext uri="{BB962C8B-B14F-4D97-AF65-F5344CB8AC3E}">
        <p14:creationId xmlns:p14="http://schemas.microsoft.com/office/powerpoint/2010/main" xmlns="" val="3719833205"/>
      </p:ext>
    </p:extLst>
  </p:cSld>
  <p:clrMapOvr>
    <a:masterClrMapping/>
  </p:clrMapOvr>
  <mc:AlternateContent xmlns:mc="http://schemas.openxmlformats.org/markup-compatibility/2006">
    <mc:Choice xmlns:p14="http://schemas.microsoft.com/office/powerpoint/2010/main" xmlns="" Requires="p14">
      <p:transition spd="slow" p14:dur="4000">
        <p:split orient="vert"/>
      </p:transition>
    </mc:Choice>
    <mc:Fallback>
      <p:transition spd="slow" advClick="0" advTm="4000">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endParaRPr lang="en-US" sz="1800" dirty="0"/>
          </a:p>
        </p:txBody>
      </p:sp>
      <p:sp>
        <p:nvSpPr>
          <p:cNvPr id="9" name="Text Placeholder 8"/>
          <p:cNvSpPr>
            <a:spLocks noGrp="1"/>
          </p:cNvSpPr>
          <p:nvPr>
            <p:ph type="body" sz="half" idx="2"/>
          </p:nvPr>
        </p:nvSpPr>
        <p:spPr>
          <a:xfrm>
            <a:off x="228600" y="4876800"/>
            <a:ext cx="3034664" cy="1447800"/>
          </a:xfrm>
        </p:spPr>
        <p:txBody>
          <a:bodyPr>
            <a:normAutofit/>
          </a:bodyPr>
          <a:lstStyle/>
          <a:p>
            <a:r>
              <a:rPr lang="en-US" sz="1200" b="1" i="1" dirty="0"/>
              <a:t>“We have fostered a broader acceptance </a:t>
            </a:r>
            <a:br>
              <a:rPr lang="en-US" sz="1200" b="1" i="1" dirty="0"/>
            </a:br>
            <a:r>
              <a:rPr lang="en-US" sz="1200" b="1" i="1" dirty="0"/>
              <a:t>of unity in diversity and the mutuality and communion of the Carmelite family, </a:t>
            </a:r>
            <a:br>
              <a:rPr lang="en-US" sz="1200" b="1" i="1" dirty="0"/>
            </a:br>
            <a:r>
              <a:rPr lang="en-US" sz="1200" b="1" i="1" dirty="0"/>
              <a:t>especially by continued collaboration </a:t>
            </a:r>
            <a:br>
              <a:rPr lang="en-US" sz="1200" b="1" i="1" dirty="0"/>
            </a:br>
            <a:r>
              <a:rPr lang="en-US" sz="1200" b="1" i="1" dirty="0"/>
              <a:t>among associations/federations </a:t>
            </a:r>
            <a:br>
              <a:rPr lang="en-US" sz="1200" b="1" i="1" dirty="0"/>
            </a:br>
            <a:r>
              <a:rPr lang="en-US" sz="1200" b="1" i="1" dirty="0"/>
              <a:t>at home and abroad. “</a:t>
            </a:r>
            <a:endParaRPr lang="en-US" sz="1200" dirty="0"/>
          </a:p>
        </p:txBody>
      </p:sp>
      <p:pic>
        <p:nvPicPr>
          <p:cNvPr id="12" name="Content Placeholder 3"/>
          <p:cNvPicPr>
            <a:picLocks noGrp="1" noChangeAspect="1"/>
          </p:cNvPicPr>
          <p:nvPr>
            <p:ph sz="quarter" idx="14"/>
          </p:nvPr>
        </p:nvPicPr>
        <p:blipFill>
          <a:blip r:embed="rId2" cstate="print">
            <a:extLst>
              <a:ext uri="{28A0092B-C50C-407E-A947-70E740481C1C}">
                <a14:useLocalDpi xmlns:a14="http://schemas.microsoft.com/office/drawing/2010/main" xmlns="" val="0"/>
              </a:ext>
            </a:extLst>
          </a:blip>
          <a:stretch>
            <a:fillRect/>
          </a:stretch>
        </p:blipFill>
        <p:spPr>
          <a:xfrm>
            <a:off x="3429000" y="2651760"/>
            <a:ext cx="5791200" cy="4206240"/>
          </a:xfrm>
        </p:spPr>
      </p:pic>
      <p:sp>
        <p:nvSpPr>
          <p:cNvPr id="15" name="Rectangle 14"/>
          <p:cNvSpPr/>
          <p:nvPr/>
        </p:nvSpPr>
        <p:spPr>
          <a:xfrm>
            <a:off x="3962400" y="1219200"/>
            <a:ext cx="4876800" cy="1138773"/>
          </a:xfrm>
          <a:prstGeom prst="rect">
            <a:avLst/>
          </a:prstGeom>
        </p:spPr>
        <p:txBody>
          <a:bodyPr wrap="square">
            <a:spAutoFit/>
          </a:bodyPr>
          <a:lstStyle/>
          <a:p>
            <a:pPr algn="r"/>
            <a:r>
              <a:rPr lang="en-US" sz="1400" dirty="0">
                <a:latin typeface="Bradley Hand ITC" panose="03070402050302030203" pitchFamily="66" charset="0"/>
              </a:rPr>
              <a:t>September 2014</a:t>
            </a:r>
            <a:r>
              <a:rPr lang="en-US" dirty="0">
                <a:latin typeface="Bradley Hand ITC" panose="03070402050302030203" pitchFamily="66" charset="0"/>
              </a:rPr>
              <a:t/>
            </a:r>
            <a:br>
              <a:rPr lang="en-US" dirty="0">
                <a:latin typeface="Bradley Hand ITC" panose="03070402050302030203" pitchFamily="66" charset="0"/>
              </a:rPr>
            </a:br>
            <a:r>
              <a:rPr lang="en-US" dirty="0">
                <a:latin typeface="Bradley Hand ITC" panose="03070402050302030203" pitchFamily="66" charset="0"/>
              </a:rPr>
              <a:t/>
            </a:r>
            <a:br>
              <a:rPr lang="en-US" dirty="0">
                <a:latin typeface="Bradley Hand ITC" panose="03070402050302030203" pitchFamily="66" charset="0"/>
              </a:rPr>
            </a:br>
            <a:r>
              <a:rPr lang="en-US" b="1" dirty="0">
                <a:latin typeface="Bradley Hand ITC" panose="03070402050302030203" pitchFamily="66" charset="0"/>
              </a:rPr>
              <a:t>CCA accepted an invitation to </a:t>
            </a:r>
            <a:r>
              <a:rPr lang="en-US" b="1" dirty="0" smtClean="0">
                <a:latin typeface="Bradley Hand ITC" panose="03070402050302030203" pitchFamily="66" charset="0"/>
              </a:rPr>
              <a:t>attend</a:t>
            </a:r>
          </a:p>
          <a:p>
            <a:pPr algn="r"/>
            <a:r>
              <a:rPr lang="en-US" b="1" dirty="0" smtClean="0">
                <a:latin typeface="Bradley Hand ITC" panose="03070402050302030203" pitchFamily="66" charset="0"/>
              </a:rPr>
              <a:t>the </a:t>
            </a:r>
            <a:r>
              <a:rPr lang="en-US" b="1" dirty="0">
                <a:latin typeface="Bradley Hand ITC" panose="03070402050302030203" pitchFamily="66" charset="0"/>
              </a:rPr>
              <a:t>UK Association Meeting</a:t>
            </a:r>
          </a:p>
        </p:txBody>
      </p:sp>
    </p:spTree>
    <p:extLst>
      <p:ext uri="{BB962C8B-B14F-4D97-AF65-F5344CB8AC3E}">
        <p14:creationId xmlns:p14="http://schemas.microsoft.com/office/powerpoint/2010/main" xmlns="" val="1290477778"/>
      </p:ext>
    </p:extLst>
  </p:cSld>
  <p:clrMapOvr>
    <a:masterClrMapping/>
  </p:clrMapOvr>
  <mc:AlternateContent xmlns:mc="http://schemas.openxmlformats.org/markup-compatibility/2006">
    <mc:Choice xmlns:p14="http://schemas.microsoft.com/office/powerpoint/2010/main" xmlns="" Requires="p14">
      <p:transition spd="slow" p14:dur="4000">
        <p:split orient="vert"/>
      </p:transition>
    </mc:Choice>
    <mc:Fallback>
      <p:transition spd="slow" advClick="0" advTm="4000">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dirty="0"/>
          </a:p>
        </p:txBody>
      </p:sp>
      <p:pic>
        <p:nvPicPr>
          <p:cNvPr id="9" name="Content Placeholder 8"/>
          <p:cNvPicPr>
            <a:picLocks noGrp="1" noChangeAspect="1"/>
          </p:cNvPicPr>
          <p:nvPr>
            <p:ph sz="quarter" idx="13"/>
          </p:nvPr>
        </p:nvPicPr>
        <p:blipFill>
          <a:blip r:embed="rId2" cstate="print">
            <a:extLst>
              <a:ext uri="{28A0092B-C50C-407E-A947-70E740481C1C}">
                <a14:useLocalDpi xmlns:a14="http://schemas.microsoft.com/office/drawing/2010/main" xmlns="" val="0"/>
              </a:ext>
            </a:extLst>
          </a:blip>
          <a:stretch>
            <a:fillRect/>
          </a:stretch>
        </p:blipFill>
        <p:spPr>
          <a:xfrm rot="5400000">
            <a:off x="-461777" y="690375"/>
            <a:ext cx="4251325" cy="3175372"/>
          </a:xfrm>
          <a:prstGeom prst="ellipse">
            <a:avLst/>
          </a:prstGeom>
          <a:ln w="63500" cap="rnd">
            <a:solidFill>
              <a:srgbClr val="333333"/>
            </a:solidFill>
          </a:ln>
          <a:effectLst>
            <a:outerShdw blurRad="381000" dist="292100" dir="5400000" sx="-80000" sy="-18000" rotWithShape="0">
              <a:srgbClr val="000000">
                <a:alpha val="22000"/>
              </a:srgbClr>
            </a:outerShdw>
            <a:reflection blurRad="6350" stA="50000" endA="300" endPos="55000" dir="5400000" sy="-100000" algn="bl" rotWithShape="0"/>
          </a:effectLst>
          <a:scene3d>
            <a:camera prst="orthographicFront"/>
            <a:lightRig rig="contrasting" dir="t">
              <a:rot lat="0" lon="0" rev="3000000"/>
            </a:lightRig>
          </a:scene3d>
          <a:sp3d contourW="7620">
            <a:bevelT w="95250" h="31750"/>
            <a:contourClr>
              <a:srgbClr val="333333"/>
            </a:contourClr>
          </a:sp3d>
        </p:spPr>
      </p:pic>
      <p:pic>
        <p:nvPicPr>
          <p:cNvPr id="10" name="Content Placeholder 9"/>
          <p:cNvPicPr>
            <a:picLocks noGrp="1" noChangeAspect="1"/>
          </p:cNvPicPr>
          <p:nvPr>
            <p:ph sz="quarter" idx="14"/>
          </p:nvPr>
        </p:nvPicPr>
        <p:blipFill rotWithShape="1">
          <a:blip r:embed="rId3" cstate="print">
            <a:extLst>
              <a:ext uri="{28A0092B-C50C-407E-A947-70E740481C1C}">
                <a14:useLocalDpi xmlns:a14="http://schemas.microsoft.com/office/drawing/2010/main" xmlns="" val="0"/>
              </a:ext>
            </a:extLst>
          </a:blip>
          <a:srcRect r="35946" b="-3093"/>
          <a:stretch/>
        </p:blipFill>
        <p:spPr>
          <a:xfrm rot="5100000">
            <a:off x="3009189" y="3014453"/>
            <a:ext cx="3215104" cy="3864990"/>
          </a:xfrm>
          <a:prstGeom prst="rect">
            <a:avLst/>
          </a:prstGeom>
          <a:ln>
            <a:noFill/>
          </a:ln>
          <a:effectLst>
            <a:softEdge rad="112500"/>
          </a:effectLst>
        </p:spPr>
      </p:pic>
      <p:pic>
        <p:nvPicPr>
          <p:cNvPr id="11" name="Picture 10"/>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rot="5400000">
            <a:off x="5567808" y="710464"/>
            <a:ext cx="3550282" cy="2651760"/>
          </a:xfrm>
          <a:prstGeom prst="rect">
            <a:avLst/>
          </a:prstGeom>
          <a:ln>
            <a:noFill/>
          </a:ln>
          <a:effectLst>
            <a:softEdge rad="112500"/>
          </a:effectLst>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xmlns="" val="0"/>
              </a:ext>
            </a:extLst>
          </a:blip>
          <a:srcRect r="23672" b="39231"/>
          <a:stretch/>
        </p:blipFill>
        <p:spPr>
          <a:xfrm rot="5400000">
            <a:off x="6137902" y="3994941"/>
            <a:ext cx="3177085" cy="1889289"/>
          </a:xfrm>
          <a:prstGeom prst="rect">
            <a:avLst/>
          </a:prstGeom>
          <a:ln>
            <a:noFill/>
          </a:ln>
          <a:effectLst>
            <a:softEdge rad="112500"/>
          </a:effectLst>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xmlns="" val="0"/>
              </a:ext>
            </a:extLst>
          </a:blip>
          <a:srcRect l="17786" t="41052" r="23418" b="3370"/>
          <a:stretch/>
        </p:blipFill>
        <p:spPr>
          <a:xfrm rot="5160000">
            <a:off x="2995357" y="551687"/>
            <a:ext cx="3237798" cy="2286000"/>
          </a:xfrm>
          <a:prstGeom prst="rect">
            <a:avLst/>
          </a:prstGeom>
          <a:ln>
            <a:noFill/>
          </a:ln>
          <a:effectLst>
            <a:softEdge rad="112500"/>
          </a:effectLst>
        </p:spPr>
      </p:pic>
      <p:pic>
        <p:nvPicPr>
          <p:cNvPr id="14" name="Picture 13"/>
          <p:cNvPicPr>
            <a:picLocks noChangeAspect="1"/>
          </p:cNvPicPr>
          <p:nvPr/>
        </p:nvPicPr>
        <p:blipFill rotWithShape="1">
          <a:blip r:embed="rId7" cstate="print">
            <a:extLst>
              <a:ext uri="{28A0092B-C50C-407E-A947-70E740481C1C}">
                <a14:useLocalDpi xmlns:a14="http://schemas.microsoft.com/office/drawing/2010/main" xmlns="" val="0"/>
              </a:ext>
            </a:extLst>
          </a:blip>
          <a:srcRect l="12006" t="18355" r="6022" b="34373"/>
          <a:stretch/>
        </p:blipFill>
        <p:spPr>
          <a:xfrm>
            <a:off x="-10998" y="5018502"/>
            <a:ext cx="3073138" cy="1772240"/>
          </a:xfrm>
          <a:prstGeom prst="rect">
            <a:avLst/>
          </a:prstGeom>
          <a:ln>
            <a:noFill/>
          </a:ln>
          <a:effectLst>
            <a:softEdge rad="112500"/>
          </a:effectLst>
        </p:spPr>
      </p:pic>
    </p:spTree>
    <p:extLst>
      <p:ext uri="{BB962C8B-B14F-4D97-AF65-F5344CB8AC3E}">
        <p14:creationId xmlns:p14="http://schemas.microsoft.com/office/powerpoint/2010/main" xmlns="" val="3302023865"/>
      </p:ext>
    </p:extLst>
  </p:cSld>
  <p:clrMapOvr>
    <a:masterClrMapping/>
  </p:clrMapOvr>
  <mc:AlternateContent xmlns:mc="http://schemas.openxmlformats.org/markup-compatibility/2006">
    <mc:Choice xmlns:p14="http://schemas.microsoft.com/office/powerpoint/2010/main" xmlns="" Requires="p14">
      <p:transition spd="slow" p14:dur="4000">
        <p:split orient="vert"/>
      </p:transition>
    </mc:Choice>
    <mc:Fallback>
      <p:transition spd="slow" advClick="0" advTm="4000">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94292" y="228600"/>
            <a:ext cx="2834640" cy="2057400"/>
          </a:xfrm>
        </p:spPr>
        <p:txBody>
          <a:bodyPr>
            <a:normAutofit fontScale="90000"/>
          </a:bodyPr>
          <a:lstStyle/>
          <a:p>
            <a:pPr>
              <a:lnSpc>
                <a:spcPct val="200000"/>
              </a:lnSpc>
            </a:pPr>
            <a:r>
              <a:rPr lang="en-US" sz="1200" b="1" i="1" dirty="0" smtClean="0"/>
              <a:t>“We </a:t>
            </a:r>
            <a:r>
              <a:rPr lang="en-US" sz="1200" b="1" i="1" dirty="0"/>
              <a:t>have fostered a broader acceptance </a:t>
            </a:r>
            <a:br>
              <a:rPr lang="en-US" sz="1200" b="1" i="1" dirty="0"/>
            </a:br>
            <a:r>
              <a:rPr lang="en-US" sz="1200" b="1" i="1" dirty="0"/>
              <a:t>of unity in diversity and the mutuality and communion of the Carmelite family, </a:t>
            </a:r>
            <a:br>
              <a:rPr lang="en-US" sz="1200" b="1" i="1" dirty="0"/>
            </a:br>
            <a:r>
              <a:rPr lang="en-US" sz="1200" b="1" i="1" dirty="0"/>
              <a:t>especially by continued collaboration </a:t>
            </a:r>
            <a:br>
              <a:rPr lang="en-US" sz="1200" b="1" i="1" dirty="0"/>
            </a:br>
            <a:r>
              <a:rPr lang="en-US" sz="1200" b="1" i="1" dirty="0"/>
              <a:t>among associations/federations </a:t>
            </a:r>
            <a:br>
              <a:rPr lang="en-US" sz="1200" b="1" i="1" dirty="0"/>
            </a:br>
            <a:r>
              <a:rPr lang="en-US" sz="1200" b="1" i="1" dirty="0"/>
              <a:t>at home and </a:t>
            </a:r>
            <a:r>
              <a:rPr lang="en-US" sz="1200" b="1" i="1" dirty="0" smtClean="0"/>
              <a:t>abroad.”</a:t>
            </a:r>
            <a:endParaRPr lang="en-US" sz="1200" dirty="0"/>
          </a:p>
        </p:txBody>
      </p:sp>
      <p:sp>
        <p:nvSpPr>
          <p:cNvPr id="4" name="Text Placeholder 3"/>
          <p:cNvSpPr>
            <a:spLocks noGrp="1"/>
          </p:cNvSpPr>
          <p:nvPr>
            <p:ph type="body" sz="quarter" idx="13"/>
          </p:nvPr>
        </p:nvSpPr>
        <p:spPr>
          <a:xfrm>
            <a:off x="292388" y="2362200"/>
            <a:ext cx="2834640" cy="3886200"/>
          </a:xfrm>
        </p:spPr>
        <p:txBody>
          <a:bodyPr/>
          <a:lstStyle/>
          <a:p>
            <a:endParaRPr lang="en-US" dirty="0" smtClean="0"/>
          </a:p>
          <a:p>
            <a:endParaRPr lang="en-US" dirty="0" smtClean="0"/>
          </a:p>
          <a:p>
            <a:pPr algn="ctr"/>
            <a:r>
              <a:rPr lang="en-US" b="1" dirty="0" smtClean="0">
                <a:latin typeface="Bradley Hand ITC" panose="03070402050302030203" pitchFamily="66" charset="0"/>
              </a:rPr>
              <a:t>UK Association Meeting</a:t>
            </a:r>
          </a:p>
          <a:p>
            <a:pPr algn="ctr"/>
            <a:r>
              <a:rPr lang="en-US" b="1" dirty="0">
                <a:latin typeface="Bradley Hand ITC" panose="03070402050302030203" pitchFamily="66" charset="0"/>
              </a:rPr>
              <a:t>O</a:t>
            </a:r>
            <a:r>
              <a:rPr lang="en-US" b="1" dirty="0" smtClean="0">
                <a:latin typeface="Bradley Hand ITC" panose="03070402050302030203" pitchFamily="66" charset="0"/>
              </a:rPr>
              <a:t>ctober, 2014</a:t>
            </a:r>
          </a:p>
          <a:p>
            <a:pPr algn="ctr"/>
            <a:endParaRPr lang="en-US" b="1" dirty="0">
              <a:latin typeface="Bradley Hand ITC" panose="03070402050302030203" pitchFamily="66" charset="0"/>
            </a:endParaRPr>
          </a:p>
          <a:p>
            <a:pPr algn="ctr"/>
            <a:r>
              <a:rPr lang="en-US" b="1" dirty="0" smtClean="0">
                <a:latin typeface="Bradley Hand ITC" panose="03070402050302030203" pitchFamily="66" charset="0"/>
              </a:rPr>
              <a:t>Letter to Fr. General</a:t>
            </a:r>
          </a:p>
          <a:p>
            <a:endParaRPr lang="en-US" dirty="0"/>
          </a:p>
        </p:txBody>
      </p:sp>
      <p:pic>
        <p:nvPicPr>
          <p:cNvPr id="8194" name="Picture 2"/>
          <p:cNvPicPr>
            <a:picLocks noGrp="1" noChangeAspect="1" noChangeArrowheads="1"/>
          </p:cNvPicPr>
          <p:nvPr>
            <p:ph type="pic" idx="1"/>
          </p:nvPr>
        </p:nvPicPr>
        <p:blipFill>
          <a:blip r:embed="rId2" cstate="print">
            <a:extLst>
              <a:ext uri="{28A0092B-C50C-407E-A947-70E740481C1C}">
                <a14:useLocalDpi xmlns:a14="http://schemas.microsoft.com/office/drawing/2010/main" xmlns="" val="0"/>
              </a:ext>
            </a:extLst>
          </a:blip>
          <a:srcRect t="6543" b="6543"/>
          <a:stretch>
            <a:fillRect/>
          </a:stretch>
        </p:blipFill>
        <p:spPr bwMode="auto">
          <a:xfrm>
            <a:off x="3428018" y="0"/>
            <a:ext cx="573405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027100026"/>
      </p:ext>
    </p:extLst>
  </p:cSld>
  <p:clrMapOvr>
    <a:masterClrMapping/>
  </p:clrMapOvr>
  <mc:AlternateContent xmlns:mc="http://schemas.openxmlformats.org/markup-compatibility/2006">
    <mc:Choice xmlns:p14="http://schemas.microsoft.com/office/powerpoint/2010/main" xmlns="" Requires="p14">
      <p:transition spd="slow" p14:dur="4000">
        <p:split orient="vert"/>
      </p:transition>
    </mc:Choice>
    <mc:Fallback>
      <p:transition spd="slow" advClick="0" advTm="4000">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838200"/>
            <a:ext cx="2971800" cy="1295399"/>
          </a:xfrm>
        </p:spPr>
        <p:txBody>
          <a:bodyPr>
            <a:noAutofit/>
          </a:bodyPr>
          <a:lstStyle/>
          <a:p>
            <a:pPr>
              <a:lnSpc>
                <a:spcPct val="170000"/>
              </a:lnSpc>
            </a:pPr>
            <a:r>
              <a:rPr lang="en-US" sz="1200" b="1" i="1" dirty="0" smtClean="0"/>
              <a:t>“We </a:t>
            </a:r>
            <a:r>
              <a:rPr lang="en-US" sz="1200" b="1" i="1" dirty="0"/>
              <a:t>have fostered a broader acceptance </a:t>
            </a:r>
            <a:br>
              <a:rPr lang="en-US" sz="1200" b="1" i="1" dirty="0"/>
            </a:br>
            <a:r>
              <a:rPr lang="en-US" sz="1200" b="1" i="1" dirty="0"/>
              <a:t>of unity in diversity </a:t>
            </a:r>
            <a:r>
              <a:rPr lang="en-US" sz="1200" b="1" i="1" dirty="0" smtClean="0"/>
              <a:t>and </a:t>
            </a:r>
            <a:r>
              <a:rPr lang="en-US" sz="1200" b="1" i="1" dirty="0"/>
              <a:t>the mutuality and communion </a:t>
            </a:r>
            <a:r>
              <a:rPr lang="en-US" sz="1200" b="1" i="1" dirty="0" smtClean="0"/>
              <a:t>of </a:t>
            </a:r>
            <a:r>
              <a:rPr lang="en-US" sz="1200" b="1" i="1" dirty="0"/>
              <a:t>the Carmelite family, </a:t>
            </a:r>
            <a:br>
              <a:rPr lang="en-US" sz="1200" b="1" i="1" dirty="0"/>
            </a:br>
            <a:r>
              <a:rPr lang="en-US" sz="1200" b="1" i="1" dirty="0"/>
              <a:t>especially by continued collaboration </a:t>
            </a:r>
            <a:br>
              <a:rPr lang="en-US" sz="1200" b="1" i="1" dirty="0"/>
            </a:br>
            <a:r>
              <a:rPr lang="en-US" sz="1200" b="1" i="1" dirty="0"/>
              <a:t>among associations/federations </a:t>
            </a:r>
            <a:br>
              <a:rPr lang="en-US" sz="1200" b="1" i="1" dirty="0"/>
            </a:br>
            <a:r>
              <a:rPr lang="en-US" sz="1200" b="1" i="1" dirty="0"/>
              <a:t>at home and abroad. </a:t>
            </a:r>
            <a:r>
              <a:rPr lang="en-US" sz="1200" b="1" i="1" dirty="0" smtClean="0"/>
              <a:t>“</a:t>
            </a:r>
            <a:endParaRPr lang="en-US" sz="1200" b="1" i="1" dirty="0"/>
          </a:p>
        </p:txBody>
      </p:sp>
      <p:sp>
        <p:nvSpPr>
          <p:cNvPr id="4" name="Text Placeholder 3"/>
          <p:cNvSpPr>
            <a:spLocks noGrp="1"/>
          </p:cNvSpPr>
          <p:nvPr>
            <p:ph type="body" sz="quarter" idx="13"/>
          </p:nvPr>
        </p:nvSpPr>
        <p:spPr>
          <a:xfrm>
            <a:off x="228600" y="2133600"/>
            <a:ext cx="3048000" cy="4401312"/>
          </a:xfrm>
        </p:spPr>
        <p:txBody>
          <a:bodyPr>
            <a:normAutofit fontScale="92500" lnSpcReduction="20000"/>
          </a:bodyPr>
          <a:lstStyle/>
          <a:p>
            <a:endParaRPr lang="en-US" dirty="0" smtClean="0"/>
          </a:p>
          <a:p>
            <a:pPr algn="ctr"/>
            <a:r>
              <a:rPr lang="en-US" sz="1700" b="1" dirty="0" smtClean="0">
                <a:latin typeface="Bradley Hand ITC" panose="03070402050302030203" pitchFamily="66" charset="0"/>
              </a:rPr>
              <a:t>General Chapter </a:t>
            </a:r>
          </a:p>
          <a:p>
            <a:pPr algn="ctr"/>
            <a:r>
              <a:rPr lang="en-US" sz="1700" b="1" dirty="0" smtClean="0">
                <a:latin typeface="Bradley Hand ITC" panose="03070402050302030203" pitchFamily="66" charset="0"/>
              </a:rPr>
              <a:t>Preparation</a:t>
            </a:r>
          </a:p>
          <a:p>
            <a:pPr marL="285750" indent="-285750">
              <a:buFontTx/>
              <a:buChar char="-"/>
            </a:pPr>
            <a:endParaRPr lang="en-US" sz="1700" b="1" dirty="0" smtClean="0">
              <a:latin typeface="Bradley Hand ITC" panose="03070402050302030203" pitchFamily="66" charset="0"/>
            </a:endParaRPr>
          </a:p>
          <a:p>
            <a:pPr marL="285750" indent="-285750" algn="ctr">
              <a:buFontTx/>
              <a:buChar char="-"/>
            </a:pPr>
            <a:r>
              <a:rPr lang="en-US" sz="1700" b="1" dirty="0" smtClean="0">
                <a:latin typeface="Bradley Hand ITC" panose="03070402050302030203" pitchFamily="66" charset="0"/>
              </a:rPr>
              <a:t>Meeting of the 4 US Associations</a:t>
            </a:r>
          </a:p>
          <a:p>
            <a:pPr marL="285750" indent="-285750" algn="ctr">
              <a:buFontTx/>
              <a:buChar char="-"/>
            </a:pPr>
            <a:r>
              <a:rPr lang="en-US" sz="1700" b="1" dirty="0" smtClean="0">
                <a:latin typeface="Bradley Hand ITC" panose="03070402050302030203" pitchFamily="66" charset="0"/>
              </a:rPr>
              <a:t>And US Provincials </a:t>
            </a:r>
          </a:p>
          <a:p>
            <a:pPr marL="285750" indent="-285750" algn="ctr">
              <a:buFontTx/>
              <a:buChar char="-"/>
            </a:pPr>
            <a:r>
              <a:rPr lang="en-US" sz="1700" b="1" dirty="0" smtClean="0">
                <a:latin typeface="Bradley Hand ITC" panose="03070402050302030203" pitchFamily="66" charset="0"/>
              </a:rPr>
              <a:t> in Darien, IL </a:t>
            </a:r>
          </a:p>
          <a:p>
            <a:pPr algn="ctr"/>
            <a:r>
              <a:rPr lang="en-US" sz="1700" b="1" dirty="0" smtClean="0">
                <a:latin typeface="Bradley Hand ITC" panose="03070402050302030203" pitchFamily="66" charset="0"/>
              </a:rPr>
              <a:t>March 1 – 5, 2015</a:t>
            </a:r>
          </a:p>
          <a:p>
            <a:pPr algn="ctr"/>
            <a:endParaRPr lang="en-US" sz="1400" b="1" i="1" dirty="0"/>
          </a:p>
          <a:p>
            <a:pPr algn="ctr"/>
            <a:endParaRPr lang="en-US" sz="1400" b="1" i="1" dirty="0" smtClean="0"/>
          </a:p>
          <a:p>
            <a:pPr algn="ctr"/>
            <a:endParaRPr lang="en-US" sz="1400" b="1" i="1" dirty="0"/>
          </a:p>
          <a:p>
            <a:pPr algn="ctr"/>
            <a:endParaRPr lang="en-US" sz="1400" b="1" i="1" dirty="0"/>
          </a:p>
          <a:p>
            <a:pPr algn="ctr"/>
            <a:r>
              <a:rPr lang="en-US" sz="1400" b="1" i="1" dirty="0" smtClean="0"/>
              <a:t>Stephanie facilitated</a:t>
            </a:r>
          </a:p>
          <a:p>
            <a:pPr marL="285750" indent="-285750">
              <a:buFont typeface="Arial" charset="0"/>
              <a:buChar char="•"/>
            </a:pPr>
            <a:endParaRPr lang="en-US" sz="1400" b="1" i="1" dirty="0" smtClean="0"/>
          </a:p>
          <a:p>
            <a:endParaRPr lang="en-US" sz="1400" b="1" i="1" dirty="0" smtClean="0"/>
          </a:p>
          <a:p>
            <a:r>
              <a:rPr lang="en-US" b="1" dirty="0"/>
              <a:t> </a:t>
            </a:r>
          </a:p>
        </p:txBody>
      </p:sp>
      <p:pic>
        <p:nvPicPr>
          <p:cNvPr id="2050" name="Picture 2" descr="E:\Lenovo Backup\Pictures\IMG_3512.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2963"/>
          <a:stretch/>
        </p:blipFill>
        <p:spPr bwMode="auto">
          <a:xfrm>
            <a:off x="3276600" y="1304544"/>
            <a:ext cx="5791986" cy="4297680"/>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Placeholder 6" descr="Macintosh HD:Users:cecelia:Desktop:Brochure 2016:Page 2.jpg"/>
          <p:cNvPicPr>
            <a:picLocks noGrp="1"/>
          </p:cNvPicPr>
          <p:nvPr>
            <p:ph type="pic" idx="1"/>
          </p:nvPr>
        </p:nvPicPr>
        <p:blipFill rotWithShape="1">
          <a:blip r:embed="rId3" cstate="screen">
            <a:extLst>
              <a:ext uri="{28A0092B-C50C-407E-A947-70E740481C1C}">
                <a14:useLocalDpi xmlns:a14="http://schemas.microsoft.com/office/drawing/2010/main" xmlns=""/>
              </a:ext>
            </a:extLst>
          </a:blip>
          <a:srcRect l="83724" t="28439" r="4110" b="59621"/>
          <a:stretch/>
        </p:blipFill>
        <p:spPr bwMode="auto">
          <a:xfrm>
            <a:off x="8458200" y="1857080"/>
            <a:ext cx="697584" cy="886120"/>
          </a:xfrm>
          <a:prstGeom prst="rect">
            <a:avLst/>
          </a:prstGeom>
          <a:ln>
            <a:noFill/>
          </a:ln>
          <a:effectLst>
            <a:softEdge rad="112500"/>
          </a:effectLst>
        </p:spPr>
      </p:pic>
    </p:spTree>
    <p:extLst>
      <p:ext uri="{BB962C8B-B14F-4D97-AF65-F5344CB8AC3E}">
        <p14:creationId xmlns:p14="http://schemas.microsoft.com/office/powerpoint/2010/main" xmlns="" val="2874335"/>
      </p:ext>
    </p:extLst>
  </p:cSld>
  <p:clrMapOvr>
    <a:masterClrMapping/>
  </p:clrMapOvr>
  <mc:AlternateContent xmlns:mc="http://schemas.openxmlformats.org/markup-compatibility/2006">
    <mc:Choice xmlns:p14="http://schemas.microsoft.com/office/powerpoint/2010/main" xmlns="" Requires="p14">
      <p:transition spd="slow" p14:dur="4000">
        <p:split orient="vert"/>
      </p:transition>
    </mc:Choice>
    <mc:Fallback>
      <p:transition spd="slow" advClick="0" advTm="4000">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6225" y="228600"/>
            <a:ext cx="6124575" cy="1066801"/>
          </a:xfrm>
        </p:spPr>
        <p:txBody>
          <a:bodyPr>
            <a:noAutofit/>
          </a:bodyPr>
          <a:lstStyle/>
          <a:p>
            <a:r>
              <a:rPr lang="en-US" sz="1400" b="1" i="1" dirty="0"/>
              <a:t>“We have fostered a broader acceptance </a:t>
            </a:r>
            <a:br>
              <a:rPr lang="en-US" sz="1400" b="1" i="1" dirty="0"/>
            </a:br>
            <a:r>
              <a:rPr lang="en-US" sz="1400" b="1" i="1" dirty="0"/>
              <a:t>of unity in diversity and the mutuality and communion of the Carmelite family, </a:t>
            </a:r>
            <a:br>
              <a:rPr lang="en-US" sz="1400" b="1" i="1" dirty="0"/>
            </a:br>
            <a:r>
              <a:rPr lang="en-US" sz="1400" b="1" i="1" dirty="0"/>
              <a:t>especially by continued collaboration </a:t>
            </a:r>
            <a:r>
              <a:rPr lang="en-US" sz="1400" b="1" i="1" dirty="0" smtClean="0"/>
              <a:t>among </a:t>
            </a:r>
            <a:r>
              <a:rPr lang="en-US" sz="1400" b="1" i="1" dirty="0"/>
              <a:t>associations/federations </a:t>
            </a:r>
            <a:br>
              <a:rPr lang="en-US" sz="1400" b="1" i="1" dirty="0"/>
            </a:br>
            <a:r>
              <a:rPr lang="en-US" sz="1400" b="1" i="1" dirty="0"/>
              <a:t>at home and abroad. “</a:t>
            </a:r>
            <a:endParaRPr lang="en-US" sz="1400" dirty="0"/>
          </a:p>
        </p:txBody>
      </p:sp>
      <p:pic>
        <p:nvPicPr>
          <p:cNvPr id="1026" name="Picture 2"/>
          <p:cNvPicPr>
            <a:picLocks noGrp="1" noChangeAspect="1" noChangeArrowheads="1"/>
          </p:cNvPicPr>
          <p:nvPr>
            <p:ph sz="quarter" idx="13"/>
          </p:nvPr>
        </p:nvPicPr>
        <p:blipFill>
          <a:blip r:embed="rId3" cstate="print">
            <a:extLst>
              <a:ext uri="{28A0092B-C50C-407E-A947-70E740481C1C}">
                <a14:useLocalDpi xmlns:a14="http://schemas.microsoft.com/office/drawing/2010/main" xmlns="" val="0"/>
              </a:ext>
            </a:extLst>
          </a:blip>
          <a:srcRect/>
          <a:stretch>
            <a:fillRect/>
          </a:stretch>
        </p:blipFill>
        <p:spPr bwMode="auto">
          <a:xfrm>
            <a:off x="78017" y="1473795"/>
            <a:ext cx="3044363" cy="2560320"/>
          </a:xfrm>
          <a:prstGeom prst="rect">
            <a:avLst/>
          </a:prstGeom>
          <a:ln w="38100" cap="sq">
            <a:solidFill>
              <a:srgbClr val="000000"/>
            </a:solidFill>
            <a:prstDash val="solid"/>
            <a:miter lim="800000"/>
          </a:ln>
          <a:effectLst>
            <a:outerShdw blurRad="50800" dist="38100" dir="2700000" algn="tl" rotWithShape="0">
              <a:srgbClr val="000000">
                <a:alpha val="43000"/>
              </a:srgbClr>
            </a:outerShdw>
            <a:softEdge rad="63500"/>
          </a:effectLst>
          <a:extLst>
            <a:ext uri="{909E8E84-426E-40DD-AFC4-6F175D3DCCD1}">
              <a14:hiddenFill xmlns:a14="http://schemas.microsoft.com/office/drawing/2010/main" xmlns="">
                <a:solidFill>
                  <a:schemeClr val="accent1"/>
                </a:solidFill>
              </a14:hiddenFill>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4038600"/>
            <a:ext cx="3593034" cy="2834640"/>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14271" t="-3030" r="-5442" b="3030"/>
          <a:stretch/>
        </p:blipFill>
        <p:spPr bwMode="auto">
          <a:xfrm>
            <a:off x="4800600" y="4038600"/>
            <a:ext cx="3339805" cy="2743200"/>
          </a:xfrm>
          <a:prstGeom prst="rect">
            <a:avLst/>
          </a:prstGeom>
          <a:noFill/>
          <a:ln>
            <a:noFill/>
          </a:ln>
          <a:effectLst>
            <a:reflection blurRad="6350" stA="52000" endA="300" endPos="35000" dir="5400000" sy="-100000" algn="bl" rotWithShape="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9" name="Picture 5" descr="E:\Lenovo Backup\Pictures\2015 Lisieux\IMG_0392.JPG"/>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48239" t="38951" r="41230" b="20310"/>
          <a:stretch/>
        </p:blipFill>
        <p:spPr bwMode="auto">
          <a:xfrm>
            <a:off x="3048000" y="1414549"/>
            <a:ext cx="1875063" cy="5519651"/>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4923063" y="2284274"/>
            <a:ext cx="3974326" cy="1754326"/>
          </a:xfrm>
          <a:prstGeom prst="rect">
            <a:avLst/>
          </a:prstGeom>
        </p:spPr>
        <p:txBody>
          <a:bodyPr wrap="square">
            <a:spAutoFit/>
          </a:bodyPr>
          <a:lstStyle/>
          <a:p>
            <a:endParaRPr lang="en-US" b="1" i="1" dirty="0"/>
          </a:p>
          <a:p>
            <a:r>
              <a:rPr lang="en-US" b="1" dirty="0" smtClean="0">
                <a:latin typeface="Bradley Hand ITC" panose="03070402050302030203" pitchFamily="66" charset="0"/>
              </a:rPr>
              <a:t>Mary, Queen of Carmel </a:t>
            </a:r>
          </a:p>
          <a:p>
            <a:r>
              <a:rPr lang="en-US" b="1" dirty="0">
                <a:latin typeface="Bradley Hand ITC" panose="03070402050302030203" pitchFamily="66" charset="0"/>
              </a:rPr>
              <a:t> </a:t>
            </a:r>
            <a:r>
              <a:rPr lang="en-US" b="1" dirty="0" smtClean="0">
                <a:latin typeface="Bradley Hand ITC" panose="03070402050302030203" pitchFamily="66" charset="0"/>
              </a:rPr>
              <a:t> Carmelite Communities Associated</a:t>
            </a:r>
          </a:p>
          <a:p>
            <a:r>
              <a:rPr lang="en-US" b="1" dirty="0" smtClean="0">
                <a:latin typeface="Bradley Hand ITC" panose="03070402050302030203" pitchFamily="66" charset="0"/>
              </a:rPr>
              <a:t>      St. Joseph Association</a:t>
            </a:r>
          </a:p>
          <a:p>
            <a:r>
              <a:rPr lang="en-US" b="1" dirty="0" smtClean="0">
                <a:latin typeface="Bradley Hand ITC" panose="03070402050302030203" pitchFamily="66" charset="0"/>
              </a:rPr>
              <a:t>           St</a:t>
            </a:r>
            <a:r>
              <a:rPr lang="en-US" b="1" dirty="0">
                <a:latin typeface="Bradley Hand ITC" panose="03070402050302030203" pitchFamily="66" charset="0"/>
              </a:rPr>
              <a:t>. Teresa Association</a:t>
            </a:r>
          </a:p>
          <a:p>
            <a:endParaRPr lang="en-US" dirty="0"/>
          </a:p>
        </p:txBody>
      </p:sp>
      <p:sp>
        <p:nvSpPr>
          <p:cNvPr id="4" name="Rounded Rectangle 3"/>
          <p:cNvSpPr/>
          <p:nvPr/>
        </p:nvSpPr>
        <p:spPr>
          <a:xfrm>
            <a:off x="55774" y="3598026"/>
            <a:ext cx="1544425" cy="440574"/>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Sr. Mary Clare Trolley</a:t>
            </a:r>
          </a:p>
          <a:p>
            <a:pPr algn="ctr"/>
            <a:r>
              <a:rPr lang="en-US" sz="1100" dirty="0" smtClean="0"/>
              <a:t>Q of C</a:t>
            </a:r>
            <a:endParaRPr lang="en-US" sz="1100" dirty="0"/>
          </a:p>
        </p:txBody>
      </p:sp>
      <p:sp>
        <p:nvSpPr>
          <p:cNvPr id="10" name="Rounded Rectangle 9"/>
          <p:cNvSpPr/>
          <p:nvPr/>
        </p:nvSpPr>
        <p:spPr>
          <a:xfrm>
            <a:off x="1600198" y="6324986"/>
            <a:ext cx="2164237" cy="440574"/>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Mother Virginia Marie O’Connor</a:t>
            </a:r>
          </a:p>
          <a:p>
            <a:pPr algn="ctr"/>
            <a:r>
              <a:rPr lang="en-US" sz="1100" dirty="0" smtClean="0"/>
              <a:t>STA</a:t>
            </a:r>
            <a:endParaRPr lang="en-US" sz="1100" dirty="0"/>
          </a:p>
        </p:txBody>
      </p:sp>
      <p:sp>
        <p:nvSpPr>
          <p:cNvPr id="11" name="Rounded Rectangle 10"/>
          <p:cNvSpPr/>
          <p:nvPr/>
        </p:nvSpPr>
        <p:spPr>
          <a:xfrm>
            <a:off x="3154837" y="5418841"/>
            <a:ext cx="1219200" cy="440574"/>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Sr. Claire Sokol</a:t>
            </a:r>
          </a:p>
          <a:p>
            <a:pPr algn="ctr"/>
            <a:r>
              <a:rPr lang="en-US" sz="1100" dirty="0" smtClean="0"/>
              <a:t>CCA</a:t>
            </a:r>
            <a:endParaRPr lang="en-US" sz="1100" dirty="0"/>
          </a:p>
        </p:txBody>
      </p:sp>
      <p:sp>
        <p:nvSpPr>
          <p:cNvPr id="12" name="Rounded Rectangle 11"/>
          <p:cNvSpPr/>
          <p:nvPr/>
        </p:nvSpPr>
        <p:spPr>
          <a:xfrm>
            <a:off x="6705600" y="6358963"/>
            <a:ext cx="1981200" cy="419037"/>
          </a:xfrm>
          <a:prstGeom prst="round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t>Mother Therese Marie </a:t>
            </a:r>
            <a:r>
              <a:rPr lang="en-US" sz="1100" dirty="0" err="1" smtClean="0"/>
              <a:t>Crean</a:t>
            </a:r>
            <a:endParaRPr lang="en-US" sz="1100" dirty="0" smtClean="0"/>
          </a:p>
          <a:p>
            <a:pPr algn="ctr"/>
            <a:r>
              <a:rPr lang="en-US" sz="1100" dirty="0" smtClean="0"/>
              <a:t>SJA</a:t>
            </a:r>
            <a:endParaRPr lang="en-US" sz="1100" dirty="0"/>
          </a:p>
        </p:txBody>
      </p:sp>
    </p:spTree>
    <p:extLst>
      <p:ext uri="{BB962C8B-B14F-4D97-AF65-F5344CB8AC3E}">
        <p14:creationId xmlns:p14="http://schemas.microsoft.com/office/powerpoint/2010/main" xmlns="" val="3765022646"/>
      </p:ext>
    </p:extLst>
  </p:cSld>
  <p:clrMapOvr>
    <a:masterClrMapping/>
  </p:clrMapOvr>
  <mc:AlternateContent xmlns:mc="http://schemas.openxmlformats.org/markup-compatibility/2006">
    <mc:Choice xmlns:p14="http://schemas.microsoft.com/office/powerpoint/2010/main" xmlns="" Requires="p14">
      <p:transition spd="slow" p14:dur="4000">
        <p:split orient="vert"/>
      </p:transition>
    </mc:Choice>
    <mc:Fallback>
      <p:transition spd="slow" advClick="0" advTm="4000">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just"/>
            <a:r>
              <a:rPr lang="en-US" sz="2000" b="1" dirty="0" smtClean="0">
                <a:latin typeface="Bradley Hand ITC" panose="03070402050302030203" pitchFamily="66" charset="0"/>
              </a:rPr>
              <a:t>“With determined determination we collaborated on this report and all four Association Councils have approved it as a fair representation of their views.”</a:t>
            </a:r>
            <a:br>
              <a:rPr lang="en-US" sz="2000" b="1" dirty="0" smtClean="0">
                <a:latin typeface="Bradley Hand ITC" panose="03070402050302030203" pitchFamily="66" charset="0"/>
              </a:rPr>
            </a:br>
            <a:r>
              <a:rPr lang="en-US" sz="1400" b="1" dirty="0" smtClean="0">
                <a:latin typeface="Bradley Hand ITC" panose="03070402050302030203" pitchFamily="66" charset="0"/>
              </a:rPr>
              <a:t>…General Chapter Report - USA</a:t>
            </a:r>
            <a:endParaRPr lang="en-US" sz="2000" b="1" dirty="0">
              <a:latin typeface="Bradley Hand ITC" panose="03070402050302030203" pitchFamily="66" charset="0"/>
            </a:endParaRPr>
          </a:p>
        </p:txBody>
      </p:sp>
      <p:sp>
        <p:nvSpPr>
          <p:cNvPr id="4" name="Content Placeholder 3"/>
          <p:cNvSpPr>
            <a:spLocks noGrp="1"/>
          </p:cNvSpPr>
          <p:nvPr>
            <p:ph sz="quarter" idx="14"/>
          </p:nvPr>
        </p:nvSpPr>
        <p:spPr>
          <a:xfrm>
            <a:off x="4615815" y="1298448"/>
            <a:ext cx="4251960" cy="4797552"/>
          </a:xfrm>
        </p:spPr>
        <p:txBody>
          <a:bodyPr>
            <a:noAutofit/>
          </a:bodyPr>
          <a:lstStyle/>
          <a:p>
            <a:pPr marL="0" indent="0">
              <a:buNone/>
            </a:pPr>
            <a:r>
              <a:rPr lang="en-US" sz="1600" b="1" dirty="0" smtClean="0"/>
              <a:t>  </a:t>
            </a:r>
            <a:r>
              <a:rPr lang="en-US" sz="1800" b="1" dirty="0" smtClean="0"/>
              <a:t>General Chapter Report – USA </a:t>
            </a:r>
          </a:p>
          <a:p>
            <a:pPr marL="0" indent="0">
              <a:buNone/>
            </a:pPr>
            <a:endParaRPr lang="en-US" sz="1200" dirty="0" smtClean="0"/>
          </a:p>
          <a:p>
            <a:pPr marL="0" indent="0">
              <a:buNone/>
            </a:pPr>
            <a:r>
              <a:rPr lang="en-US" sz="1200" b="1" dirty="0" smtClean="0"/>
              <a:t>Introduction &amp; Theme One</a:t>
            </a:r>
          </a:p>
          <a:p>
            <a:r>
              <a:rPr lang="en-US" sz="1200" dirty="0" smtClean="0"/>
              <a:t>All the sisters of the English-speaking region in the United States and Canada send sisterly greetings and the assurance of their prayers for the deliberations of the General Chapter.  We wish to express our heartfelt thanks to Fr. </a:t>
            </a:r>
            <a:r>
              <a:rPr lang="en-US" sz="1200" dirty="0" err="1" smtClean="0"/>
              <a:t>Saverio</a:t>
            </a:r>
            <a:r>
              <a:rPr lang="en-US" sz="1200" dirty="0" smtClean="0"/>
              <a:t>, and to Fr. </a:t>
            </a:r>
            <a:r>
              <a:rPr lang="en-US" sz="1200" dirty="0" err="1" smtClean="0"/>
              <a:t>Rafal</a:t>
            </a:r>
            <a:r>
              <a:rPr lang="en-US" sz="1200" dirty="0" smtClean="0"/>
              <a:t> in particular for the past 6 years of outstanding service to the Nuns, including the opportunity to be represented at the General Chapter, and we wish to congratulate Fr. </a:t>
            </a:r>
            <a:r>
              <a:rPr lang="en-US" sz="1200" dirty="0" err="1" smtClean="0"/>
              <a:t>Saverio</a:t>
            </a:r>
            <a:r>
              <a:rPr lang="en-US" sz="1200" dirty="0" smtClean="0"/>
              <a:t> on the occasion of his re-election as General for the next 6 years and assure him of our prayers.</a:t>
            </a:r>
          </a:p>
          <a:p>
            <a:r>
              <a:rPr lang="en-US" sz="1200" b="1" dirty="0" smtClean="0"/>
              <a:t>Process of choosing the English-speaking representatives</a:t>
            </a:r>
            <a:endParaRPr lang="en-US" sz="1200" dirty="0" smtClean="0"/>
          </a:p>
          <a:p>
            <a:r>
              <a:rPr lang="en-US" sz="1200" dirty="0" smtClean="0"/>
              <a:t>My report represents 4 Associations in the USA.  (See statistics on a separate handout.)  The decision to arrive at a representative from the United States was difficult because our Associations are divided along ideological lines. However, with determined determination we collaborated on this report and all four Association councils have approved it as a fair representation of their views.</a:t>
            </a:r>
            <a:endParaRPr lang="en-US" sz="1200" dirty="0"/>
          </a:p>
        </p:txBody>
      </p:sp>
      <p:pic>
        <p:nvPicPr>
          <p:cNvPr id="3079" name="Picture 7" descr="C:\Users\liturgy1\AppData\Local\Microsoft\Windows\Temporary Internet Files\Content.IE5\RR2HWKB0\puzzel_samenwerken[1].jpg"/>
          <p:cNvPicPr>
            <a:picLocks noGrp="1" noChangeAspect="1" noChangeArrowheads="1"/>
          </p:cNvPicPr>
          <p:nvPr>
            <p:ph sz="quarter" idx="13"/>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6225" y="1641475"/>
            <a:ext cx="4251325" cy="42513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99027812"/>
      </p:ext>
    </p:extLst>
  </p:cSld>
  <p:clrMapOvr>
    <a:masterClrMapping/>
  </p:clrMapOvr>
  <mc:AlternateContent xmlns:mc="http://schemas.openxmlformats.org/markup-compatibility/2006">
    <mc:Choice xmlns:p14="http://schemas.microsoft.com/office/powerpoint/2010/main" xmlns="" Requires="p14">
      <p:transition spd="slow" p14:dur="4000">
        <p:split orient="vert"/>
      </p:transition>
    </mc:Choice>
    <mc:Fallback>
      <p:transition spd="slow" advClick="0" advTm="4000">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152400"/>
            <a:ext cx="8591550" cy="1066801"/>
          </a:xfrm>
        </p:spPr>
        <p:txBody>
          <a:bodyPr>
            <a:normAutofit fontScale="90000"/>
          </a:bodyPr>
          <a:lstStyle/>
          <a:p>
            <a:r>
              <a:rPr lang="en-US" sz="1800" i="1" dirty="0" smtClean="0"/>
              <a:t>     </a:t>
            </a:r>
            <a:r>
              <a:rPr lang="en-US" sz="1800" b="1" dirty="0" smtClean="0">
                <a:latin typeface="Bradley Hand ITC" panose="03070402050302030203" pitchFamily="66" charset="0"/>
              </a:rPr>
              <a:t>On the occasion of the 500</a:t>
            </a:r>
            <a:r>
              <a:rPr lang="en-US" sz="1800" b="1" baseline="30000" dirty="0" smtClean="0">
                <a:latin typeface="Bradley Hand ITC" panose="03070402050302030203" pitchFamily="66" charset="0"/>
              </a:rPr>
              <a:t>th</a:t>
            </a:r>
            <a:r>
              <a:rPr lang="en-US" sz="1800" b="1" dirty="0" smtClean="0">
                <a:latin typeface="Bradley Hand ITC" panose="03070402050302030203" pitchFamily="66" charset="0"/>
              </a:rPr>
              <a:t> birthday of Saint Teresa</a:t>
            </a:r>
            <a:br>
              <a:rPr lang="en-US" sz="1800" b="1" dirty="0" smtClean="0">
                <a:latin typeface="Bradley Hand ITC" panose="03070402050302030203" pitchFamily="66" charset="0"/>
              </a:rPr>
            </a:br>
            <a:r>
              <a:rPr lang="en-US" sz="1800" b="1" dirty="0" smtClean="0">
                <a:latin typeface="Bradley Hand ITC" panose="03070402050302030203" pitchFamily="66" charset="0"/>
              </a:rPr>
              <a:t>                   we joined in prayer for world peace </a:t>
            </a:r>
            <a:br>
              <a:rPr lang="en-US" sz="1800" b="1" dirty="0" smtClean="0">
                <a:latin typeface="Bradley Hand ITC" panose="03070402050302030203" pitchFamily="66" charset="0"/>
              </a:rPr>
            </a:br>
            <a:r>
              <a:rPr lang="en-US" sz="1800" b="1" dirty="0" smtClean="0">
                <a:latin typeface="Bradley Hand ITC" panose="03070402050302030203" pitchFamily="66" charset="0"/>
              </a:rPr>
              <a:t>at the urging of Fr. General and in solidarity with Pope Francis</a:t>
            </a:r>
            <a:br>
              <a:rPr lang="en-US" sz="1800" b="1" dirty="0" smtClean="0">
                <a:latin typeface="Bradley Hand ITC" panose="03070402050302030203" pitchFamily="66" charset="0"/>
              </a:rPr>
            </a:br>
            <a:endParaRPr lang="en-US" sz="1800" b="1" dirty="0">
              <a:latin typeface="Bradley Hand ITC" panose="03070402050302030203" pitchFamily="66" charset="0"/>
            </a:endParaRPr>
          </a:p>
        </p:txBody>
      </p:sp>
      <p:pic>
        <p:nvPicPr>
          <p:cNvPr id="5122" name="Picture 2"/>
          <p:cNvPicPr>
            <a:picLocks noGrp="1" noChangeAspect="1" noChangeArrowheads="1"/>
          </p:cNvPicPr>
          <p:nvPr>
            <p:ph sz="quarter" idx="13"/>
          </p:nvPr>
        </p:nvPicPr>
        <p:blipFill rotWithShape="1">
          <a:blip r:embed="rId2" cstate="print">
            <a:extLst>
              <a:ext uri="{28A0092B-C50C-407E-A947-70E740481C1C}">
                <a14:useLocalDpi xmlns:a14="http://schemas.microsoft.com/office/drawing/2010/main" xmlns="" val="0"/>
              </a:ext>
            </a:extLst>
          </a:blip>
          <a:srcRect l="3084" t="6509" r="4233" b="14670"/>
          <a:stretch/>
        </p:blipFill>
        <p:spPr bwMode="auto">
          <a:xfrm>
            <a:off x="179109" y="947928"/>
            <a:ext cx="5382706" cy="591007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Rectangle 6"/>
          <p:cNvSpPr/>
          <p:nvPr/>
        </p:nvSpPr>
        <p:spPr>
          <a:xfrm>
            <a:off x="5598736" y="5105400"/>
            <a:ext cx="3276600" cy="1600438"/>
          </a:xfrm>
          <a:prstGeom prst="rect">
            <a:avLst/>
          </a:prstGeom>
        </p:spPr>
        <p:txBody>
          <a:bodyPr wrap="square">
            <a:spAutoFit/>
          </a:bodyPr>
          <a:lstStyle/>
          <a:p>
            <a:pPr algn="ctr"/>
            <a:r>
              <a:rPr lang="en-US" sz="1400" i="1" dirty="0"/>
              <a:t>“We have fostered a broader acceptance </a:t>
            </a:r>
            <a:br>
              <a:rPr lang="en-US" sz="1400" i="1" dirty="0"/>
            </a:br>
            <a:r>
              <a:rPr lang="en-US" sz="1400" i="1" dirty="0" smtClean="0"/>
              <a:t>    of </a:t>
            </a:r>
            <a:r>
              <a:rPr lang="en-US" sz="1400" i="1" dirty="0"/>
              <a:t>unity in diversity </a:t>
            </a:r>
            <a:endParaRPr lang="en-US" sz="1400" i="1" dirty="0" smtClean="0"/>
          </a:p>
          <a:p>
            <a:pPr algn="ctr"/>
            <a:r>
              <a:rPr lang="en-US" sz="1400" i="1" dirty="0" smtClean="0"/>
              <a:t>    and </a:t>
            </a:r>
            <a:r>
              <a:rPr lang="en-US" sz="1400" i="1" dirty="0"/>
              <a:t>the mutuality and communion </a:t>
            </a:r>
            <a:endParaRPr lang="en-US" sz="1400" i="1" dirty="0" smtClean="0"/>
          </a:p>
          <a:p>
            <a:pPr algn="ctr"/>
            <a:r>
              <a:rPr lang="en-US" sz="1400" i="1" dirty="0" smtClean="0"/>
              <a:t>of </a:t>
            </a:r>
            <a:r>
              <a:rPr lang="en-US" sz="1400" i="1" dirty="0"/>
              <a:t>the Carmelite family, </a:t>
            </a:r>
            <a:br>
              <a:rPr lang="en-US" sz="1400" i="1" dirty="0"/>
            </a:br>
            <a:r>
              <a:rPr lang="en-US" sz="1400" i="1" dirty="0"/>
              <a:t>especially by continued collaboration among associations/federations </a:t>
            </a:r>
            <a:br>
              <a:rPr lang="en-US" sz="1400" i="1" dirty="0"/>
            </a:br>
            <a:r>
              <a:rPr lang="en-US" sz="1400" i="1" dirty="0"/>
              <a:t>at home and abroad. “</a:t>
            </a:r>
            <a:endParaRPr lang="en-US" sz="1400" dirty="0"/>
          </a:p>
        </p:txBody>
      </p:sp>
    </p:spTree>
    <p:extLst>
      <p:ext uri="{BB962C8B-B14F-4D97-AF65-F5344CB8AC3E}">
        <p14:creationId xmlns:p14="http://schemas.microsoft.com/office/powerpoint/2010/main" xmlns="" val="3739630185"/>
      </p:ext>
    </p:extLst>
  </p:cSld>
  <p:clrMapOvr>
    <a:masterClrMapping/>
  </p:clrMapOvr>
  <mc:AlternateContent xmlns:mc="http://schemas.openxmlformats.org/markup-compatibility/2006">
    <mc:Choice xmlns:p14="http://schemas.microsoft.com/office/powerpoint/2010/main" xmlns="" Requires="p14">
      <p:transition spd="slow" p14:dur="4000">
        <p:split orient="vert"/>
      </p:transition>
    </mc:Choice>
    <mc:Fallback>
      <p:transition spd="slow" advClick="0" advTm="4000">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505200" y="2590800"/>
            <a:ext cx="5434963" cy="3429000"/>
          </a:xfrm>
        </p:spPr>
        <p:txBody>
          <a:bodyPr>
            <a:normAutofit fontScale="92500" lnSpcReduction="20000"/>
          </a:bodyPr>
          <a:lstStyle/>
          <a:p>
            <a:pPr>
              <a:lnSpc>
                <a:spcPct val="170000"/>
              </a:lnSpc>
            </a:pPr>
            <a:r>
              <a:rPr lang="en-US" sz="1800" b="1" i="1" dirty="0"/>
              <a:t>We have fostered a broader acceptance </a:t>
            </a:r>
            <a:endParaRPr lang="en-US" sz="1800" b="1" i="1" dirty="0" smtClean="0"/>
          </a:p>
          <a:p>
            <a:pPr>
              <a:lnSpc>
                <a:spcPct val="170000"/>
              </a:lnSpc>
            </a:pPr>
            <a:r>
              <a:rPr lang="en-US" sz="1800" b="1" i="1" dirty="0" smtClean="0"/>
              <a:t>of </a:t>
            </a:r>
            <a:r>
              <a:rPr lang="en-US" sz="1800" b="1" i="1" dirty="0"/>
              <a:t>unity in diversity </a:t>
            </a:r>
          </a:p>
          <a:p>
            <a:pPr>
              <a:lnSpc>
                <a:spcPct val="170000"/>
              </a:lnSpc>
            </a:pPr>
            <a:r>
              <a:rPr lang="en-US" sz="1800" b="1" i="1" dirty="0"/>
              <a:t>and the mutuality and communion </a:t>
            </a:r>
            <a:endParaRPr lang="en-US" sz="1800" b="1" i="1" dirty="0" smtClean="0"/>
          </a:p>
          <a:p>
            <a:pPr>
              <a:lnSpc>
                <a:spcPct val="170000"/>
              </a:lnSpc>
            </a:pPr>
            <a:r>
              <a:rPr lang="en-US" sz="1800" b="1" i="1" dirty="0" smtClean="0"/>
              <a:t>of </a:t>
            </a:r>
            <a:r>
              <a:rPr lang="en-US" sz="1800" b="1" i="1" dirty="0"/>
              <a:t>the Carmelite family, </a:t>
            </a:r>
          </a:p>
          <a:p>
            <a:pPr>
              <a:lnSpc>
                <a:spcPct val="170000"/>
              </a:lnSpc>
            </a:pPr>
            <a:r>
              <a:rPr lang="en-US" sz="1800" b="1" i="1" dirty="0"/>
              <a:t>especially by continued collaboration </a:t>
            </a:r>
          </a:p>
          <a:p>
            <a:pPr>
              <a:lnSpc>
                <a:spcPct val="170000"/>
              </a:lnSpc>
            </a:pPr>
            <a:r>
              <a:rPr lang="en-US" sz="1800" b="1" i="1" dirty="0"/>
              <a:t>among associations/federations </a:t>
            </a:r>
          </a:p>
          <a:p>
            <a:pPr>
              <a:lnSpc>
                <a:spcPct val="170000"/>
              </a:lnSpc>
            </a:pPr>
            <a:r>
              <a:rPr lang="en-US" sz="1800" b="1" i="1" dirty="0"/>
              <a:t>at home and abroad. </a:t>
            </a:r>
          </a:p>
          <a:p>
            <a:endParaRPr lang="en-US" dirty="0"/>
          </a:p>
        </p:txBody>
      </p:sp>
      <p:sp>
        <p:nvSpPr>
          <p:cNvPr id="3" name="Title 2"/>
          <p:cNvSpPr>
            <a:spLocks noGrp="1"/>
          </p:cNvSpPr>
          <p:nvPr>
            <p:ph type="title"/>
          </p:nvPr>
        </p:nvSpPr>
        <p:spPr>
          <a:xfrm>
            <a:off x="3505200" y="228600"/>
            <a:ext cx="5334000" cy="2304288"/>
          </a:xfrm>
        </p:spPr>
        <p:txBody>
          <a:bodyPr>
            <a:normAutofit fontScale="90000"/>
          </a:bodyPr>
          <a:lstStyle/>
          <a:p>
            <a:r>
              <a:rPr lang="en-US" sz="2700" b="1" dirty="0" smtClean="0">
                <a:latin typeface="Bradley Hand ITC" panose="03070402050302030203" pitchFamily="66" charset="0"/>
              </a:rPr>
              <a:t>Setting our from Avila: </a:t>
            </a:r>
            <a:br>
              <a:rPr lang="en-US" sz="2700" b="1" dirty="0" smtClean="0">
                <a:latin typeface="Bradley Hand ITC" panose="03070402050302030203" pitchFamily="66" charset="0"/>
              </a:rPr>
            </a:br>
            <a:r>
              <a:rPr lang="en-US" sz="2700" b="1" dirty="0" smtClean="0">
                <a:latin typeface="Bradley Hand ITC" panose="03070402050302030203" pitchFamily="66" charset="0"/>
              </a:rPr>
              <a:t>a journey toward communion</a:t>
            </a:r>
            <a:br>
              <a:rPr lang="en-US" sz="2700" b="1" dirty="0" smtClean="0">
                <a:latin typeface="Bradley Hand ITC" panose="03070402050302030203" pitchFamily="66" charset="0"/>
              </a:rPr>
            </a:br>
            <a:r>
              <a:rPr lang="en-US" b="1" dirty="0" smtClean="0">
                <a:latin typeface="LTZapfino One" panose="02000506020000020002" pitchFamily="2" charset="0"/>
              </a:rPr>
              <a:t/>
            </a:r>
            <a:br>
              <a:rPr lang="en-US" b="1" dirty="0" smtClean="0">
                <a:latin typeface="LTZapfino One" panose="02000506020000020002" pitchFamily="2" charset="0"/>
              </a:rPr>
            </a:br>
            <a:r>
              <a:rPr lang="en-US" b="1" dirty="0" smtClean="0">
                <a:latin typeface="Bradley Hand ITC" panose="03070402050302030203" pitchFamily="66" charset="0"/>
              </a:rPr>
              <a:t>CCA  Goal  #1</a:t>
            </a:r>
            <a:endParaRPr lang="en-US" b="1" dirty="0">
              <a:latin typeface="Bradley Hand ITC" panose="03070402050302030203" pitchFamily="66" charset="0"/>
            </a:endParaRPr>
          </a:p>
        </p:txBody>
      </p:sp>
    </p:spTree>
    <p:extLst>
      <p:ext uri="{BB962C8B-B14F-4D97-AF65-F5344CB8AC3E}">
        <p14:creationId xmlns:p14="http://schemas.microsoft.com/office/powerpoint/2010/main" xmlns="" val="2647747051"/>
      </p:ext>
    </p:extLst>
  </p:cSld>
  <p:clrMapOvr>
    <a:masterClrMapping/>
  </p:clrMapOvr>
  <mc:AlternateContent xmlns:mc="http://schemas.openxmlformats.org/markup-compatibility/2006">
    <mc:Choice xmlns:p14="http://schemas.microsoft.com/office/powerpoint/2010/main" xmlns="" Requires="p14">
      <p:transition spd="slow" p14:dur="4000">
        <p:split orient="vert"/>
      </p:transition>
    </mc:Choice>
    <mc:Fallback>
      <p:transition spd="slow" advClick="0" advTm="4000">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838200"/>
            <a:ext cx="2971800" cy="1295399"/>
          </a:xfrm>
        </p:spPr>
        <p:txBody>
          <a:bodyPr>
            <a:noAutofit/>
          </a:bodyPr>
          <a:lstStyle/>
          <a:p>
            <a:pPr>
              <a:lnSpc>
                <a:spcPct val="170000"/>
              </a:lnSpc>
            </a:pPr>
            <a:r>
              <a:rPr lang="en-US" sz="1200" b="1" i="1" dirty="0" smtClean="0"/>
              <a:t>“We </a:t>
            </a:r>
            <a:r>
              <a:rPr lang="en-US" sz="1200" b="1" i="1" dirty="0"/>
              <a:t>have fostered a broader acceptance </a:t>
            </a:r>
            <a:br>
              <a:rPr lang="en-US" sz="1200" b="1" i="1" dirty="0"/>
            </a:br>
            <a:r>
              <a:rPr lang="en-US" sz="1200" b="1" i="1" dirty="0"/>
              <a:t>of unity in diversity </a:t>
            </a:r>
            <a:r>
              <a:rPr lang="en-US" sz="1200" b="1" i="1" dirty="0" smtClean="0"/>
              <a:t>and </a:t>
            </a:r>
            <a:r>
              <a:rPr lang="en-US" sz="1200" b="1" i="1" dirty="0"/>
              <a:t>the mutuality and communion </a:t>
            </a:r>
            <a:r>
              <a:rPr lang="en-US" sz="1200" b="1" i="1" dirty="0" smtClean="0"/>
              <a:t>of </a:t>
            </a:r>
            <a:r>
              <a:rPr lang="en-US" sz="1200" b="1" i="1" dirty="0"/>
              <a:t>the Carmelite family, </a:t>
            </a:r>
            <a:br>
              <a:rPr lang="en-US" sz="1200" b="1" i="1" dirty="0"/>
            </a:br>
            <a:r>
              <a:rPr lang="en-US" sz="1200" b="1" i="1" dirty="0"/>
              <a:t>especially by continued collaboration </a:t>
            </a:r>
            <a:br>
              <a:rPr lang="en-US" sz="1200" b="1" i="1" dirty="0"/>
            </a:br>
            <a:r>
              <a:rPr lang="en-US" sz="1200" b="1" i="1" dirty="0"/>
              <a:t>among associations/federations </a:t>
            </a:r>
            <a:br>
              <a:rPr lang="en-US" sz="1200" b="1" i="1" dirty="0"/>
            </a:br>
            <a:r>
              <a:rPr lang="en-US" sz="1200" b="1" i="1" dirty="0"/>
              <a:t>at home and abroad. </a:t>
            </a:r>
            <a:r>
              <a:rPr lang="en-US" sz="1200" b="1" i="1" dirty="0" smtClean="0"/>
              <a:t>“</a:t>
            </a:r>
            <a:endParaRPr lang="en-US" sz="1200" b="1" i="1" dirty="0"/>
          </a:p>
        </p:txBody>
      </p:sp>
      <p:sp>
        <p:nvSpPr>
          <p:cNvPr id="4" name="Text Placeholder 3"/>
          <p:cNvSpPr>
            <a:spLocks noGrp="1"/>
          </p:cNvSpPr>
          <p:nvPr>
            <p:ph type="body" sz="quarter" idx="13"/>
          </p:nvPr>
        </p:nvSpPr>
        <p:spPr>
          <a:xfrm>
            <a:off x="228600" y="2133600"/>
            <a:ext cx="3048000" cy="4401312"/>
          </a:xfrm>
        </p:spPr>
        <p:txBody>
          <a:bodyPr>
            <a:normAutofit lnSpcReduction="10000"/>
          </a:bodyPr>
          <a:lstStyle/>
          <a:p>
            <a:endParaRPr lang="en-US" dirty="0" smtClean="0"/>
          </a:p>
          <a:p>
            <a:pPr algn="ctr"/>
            <a:endParaRPr lang="en-US" sz="2100" b="1" dirty="0" smtClean="0"/>
          </a:p>
          <a:p>
            <a:pPr algn="ctr"/>
            <a:endParaRPr lang="en-US" sz="2100" b="1" dirty="0"/>
          </a:p>
          <a:p>
            <a:pPr algn="ctr"/>
            <a:r>
              <a:rPr lang="en-US" sz="2100" b="1" dirty="0" smtClean="0">
                <a:latin typeface="Bradley Hand ITC" panose="03070402050302030203" pitchFamily="66" charset="0"/>
              </a:rPr>
              <a:t>General Chapter </a:t>
            </a:r>
          </a:p>
          <a:p>
            <a:pPr algn="ctr"/>
            <a:endParaRPr lang="en-US" sz="1400" b="1" i="1" dirty="0">
              <a:latin typeface="Bradley Hand ITC" panose="03070402050302030203" pitchFamily="66" charset="0"/>
            </a:endParaRPr>
          </a:p>
          <a:p>
            <a:pPr algn="ctr"/>
            <a:r>
              <a:rPr lang="en-US" sz="2000" b="1" dirty="0" smtClean="0">
                <a:latin typeface="Bradley Hand ITC" panose="03070402050302030203" pitchFamily="66" charset="0"/>
              </a:rPr>
              <a:t>Avila, Spain</a:t>
            </a:r>
          </a:p>
          <a:p>
            <a:pPr algn="ctr"/>
            <a:r>
              <a:rPr lang="en-US" sz="1400" b="1" dirty="0" smtClean="0">
                <a:latin typeface="Bradley Hand ITC" panose="03070402050302030203" pitchFamily="66" charset="0"/>
              </a:rPr>
              <a:t>May, 2015</a:t>
            </a:r>
          </a:p>
          <a:p>
            <a:pPr algn="ctr"/>
            <a:endParaRPr lang="en-US" sz="1400" b="1" i="1" dirty="0"/>
          </a:p>
          <a:p>
            <a:pPr algn="ctr"/>
            <a:endParaRPr lang="en-US" sz="1400" b="1" i="1" dirty="0" smtClean="0"/>
          </a:p>
          <a:p>
            <a:pPr algn="ctr"/>
            <a:endParaRPr lang="en-US" sz="1400" b="1" i="1" dirty="0"/>
          </a:p>
          <a:p>
            <a:pPr algn="ctr"/>
            <a:endParaRPr lang="en-US" sz="1400" b="1" i="1" dirty="0"/>
          </a:p>
          <a:p>
            <a:pPr marL="285750" indent="-285750">
              <a:buFont typeface="Arial" charset="0"/>
              <a:buChar char="•"/>
            </a:pPr>
            <a:endParaRPr lang="en-US" sz="1400" b="1" i="1" dirty="0" smtClean="0"/>
          </a:p>
          <a:p>
            <a:endParaRPr lang="en-US" sz="1400" b="1" i="1" dirty="0" smtClean="0"/>
          </a:p>
          <a:p>
            <a:r>
              <a:rPr lang="en-US" b="1" dirty="0"/>
              <a:t> </a:t>
            </a:r>
          </a:p>
        </p:txBody>
      </p:sp>
      <p:pic>
        <p:nvPicPr>
          <p:cNvPr id="3075" name="Picture 3" descr="E:\Lenovo Backup\Pictures\2015 Avila general\Teresa seated.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920740" y="2667000"/>
            <a:ext cx="3223260" cy="4297680"/>
          </a:xfrm>
          <a:prstGeom prst="rect">
            <a:avLst/>
          </a:prstGeom>
          <a:noFill/>
          <a:extLst>
            <a:ext uri="{909E8E84-426E-40DD-AFC4-6F175D3DCCD1}">
              <a14:hiddenFill xmlns:a14="http://schemas.microsoft.com/office/drawing/2010/main" xmlns="">
                <a:solidFill>
                  <a:srgbClr val="FFFFFF"/>
                </a:solidFill>
              </a14:hiddenFill>
            </a:ext>
          </a:extLst>
        </p:spPr>
      </p:pic>
      <p:pic>
        <p:nvPicPr>
          <p:cNvPr id="3079" name="Picture 7" descr="http://www.avila.com/var/avila/storage/images/avila_guide/history_of_avila/avila_wall/10001-1-eng-GB/avila_wall.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429000" y="0"/>
            <a:ext cx="4286250" cy="3009901"/>
          </a:xfrm>
          <a:prstGeom prst="rect">
            <a:avLst/>
          </a:prstGeom>
          <a:noFill/>
          <a:ln>
            <a:no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32331876"/>
      </p:ext>
    </p:extLst>
  </p:cSld>
  <p:clrMapOvr>
    <a:masterClrMapping/>
  </p:clrMapOvr>
  <mc:AlternateContent xmlns:mc="http://schemas.openxmlformats.org/markup-compatibility/2006">
    <mc:Choice xmlns:p14="http://schemas.microsoft.com/office/powerpoint/2010/main" xmlns="" Requires="p14">
      <p:transition spd="slow" p14:dur="4000">
        <p:split orient="vert"/>
      </p:transition>
    </mc:Choice>
    <mc:Fallback>
      <p:transition spd="slow" advClick="0" advTm="4000">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838200"/>
            <a:ext cx="2971800" cy="1295399"/>
          </a:xfrm>
        </p:spPr>
        <p:txBody>
          <a:bodyPr>
            <a:noAutofit/>
          </a:bodyPr>
          <a:lstStyle/>
          <a:p>
            <a:pPr>
              <a:lnSpc>
                <a:spcPct val="170000"/>
              </a:lnSpc>
            </a:pPr>
            <a:r>
              <a:rPr lang="en-US" sz="1200" b="1" i="1" dirty="0" smtClean="0"/>
              <a:t>“We </a:t>
            </a:r>
            <a:r>
              <a:rPr lang="en-US" sz="1200" b="1" i="1" dirty="0"/>
              <a:t>have fostered a broader acceptance </a:t>
            </a:r>
            <a:br>
              <a:rPr lang="en-US" sz="1200" b="1" i="1" dirty="0"/>
            </a:br>
            <a:r>
              <a:rPr lang="en-US" sz="1200" b="1" i="1" dirty="0"/>
              <a:t>of unity in diversity </a:t>
            </a:r>
            <a:r>
              <a:rPr lang="en-US" sz="1200" b="1" i="1" dirty="0" smtClean="0"/>
              <a:t>and </a:t>
            </a:r>
            <a:r>
              <a:rPr lang="en-US" sz="1200" b="1" i="1" dirty="0"/>
              <a:t>the mutuality and communion </a:t>
            </a:r>
            <a:r>
              <a:rPr lang="en-US" sz="1200" b="1" i="1" dirty="0" smtClean="0"/>
              <a:t>of </a:t>
            </a:r>
            <a:r>
              <a:rPr lang="en-US" sz="1200" b="1" i="1" dirty="0"/>
              <a:t>the Carmelite family, </a:t>
            </a:r>
            <a:br>
              <a:rPr lang="en-US" sz="1200" b="1" i="1" dirty="0"/>
            </a:br>
            <a:r>
              <a:rPr lang="en-US" sz="1200" b="1" i="1" dirty="0"/>
              <a:t>especially by continued collaboration </a:t>
            </a:r>
            <a:br>
              <a:rPr lang="en-US" sz="1200" b="1" i="1" dirty="0"/>
            </a:br>
            <a:r>
              <a:rPr lang="en-US" sz="1200" b="1" i="1" dirty="0"/>
              <a:t>among associations/federations </a:t>
            </a:r>
            <a:br>
              <a:rPr lang="en-US" sz="1200" b="1" i="1" dirty="0"/>
            </a:br>
            <a:r>
              <a:rPr lang="en-US" sz="1200" b="1" i="1" dirty="0"/>
              <a:t>at home and abroad. </a:t>
            </a:r>
            <a:r>
              <a:rPr lang="en-US" sz="1200" b="1" i="1" dirty="0" smtClean="0"/>
              <a:t>“</a:t>
            </a:r>
            <a:endParaRPr lang="en-US" sz="1200" b="1" i="1" dirty="0"/>
          </a:p>
        </p:txBody>
      </p:sp>
      <p:sp>
        <p:nvSpPr>
          <p:cNvPr id="4" name="Text Placeholder 3"/>
          <p:cNvSpPr>
            <a:spLocks noGrp="1"/>
          </p:cNvSpPr>
          <p:nvPr>
            <p:ph type="body" sz="quarter" idx="13"/>
          </p:nvPr>
        </p:nvSpPr>
        <p:spPr>
          <a:xfrm>
            <a:off x="228600" y="2133600"/>
            <a:ext cx="3048000" cy="4401312"/>
          </a:xfrm>
        </p:spPr>
        <p:txBody>
          <a:bodyPr>
            <a:normAutofit fontScale="92500" lnSpcReduction="10000"/>
          </a:bodyPr>
          <a:lstStyle/>
          <a:p>
            <a:endParaRPr lang="en-US" dirty="0" smtClean="0"/>
          </a:p>
          <a:p>
            <a:pPr algn="ctr"/>
            <a:endParaRPr lang="en-US" sz="2100" b="1" dirty="0" smtClean="0"/>
          </a:p>
          <a:p>
            <a:pPr algn="ctr"/>
            <a:endParaRPr lang="en-US" sz="2100" b="1" dirty="0"/>
          </a:p>
          <a:p>
            <a:pPr algn="ctr"/>
            <a:r>
              <a:rPr lang="en-US" sz="2100" b="1" dirty="0" smtClean="0">
                <a:latin typeface="Bradley Hand ITC" panose="03070402050302030203" pitchFamily="66" charset="0"/>
              </a:rPr>
              <a:t>The Sisters gather</a:t>
            </a:r>
          </a:p>
          <a:p>
            <a:pPr algn="ctr"/>
            <a:r>
              <a:rPr lang="en-US" sz="2100" b="1" dirty="0">
                <a:latin typeface="Bradley Hand ITC" panose="03070402050302030203" pitchFamily="66" charset="0"/>
              </a:rPr>
              <a:t>w</a:t>
            </a:r>
            <a:r>
              <a:rPr lang="en-US" sz="2100" b="1" dirty="0" smtClean="0">
                <a:latin typeface="Bradley Hand ITC" panose="03070402050302030203" pitchFamily="66" charset="0"/>
              </a:rPr>
              <a:t>ith Fr. </a:t>
            </a:r>
            <a:r>
              <a:rPr lang="en-US" sz="2100" b="1" dirty="0" err="1" smtClean="0">
                <a:latin typeface="Bradley Hand ITC" panose="03070402050302030203" pitchFamily="66" charset="0"/>
              </a:rPr>
              <a:t>Rafal</a:t>
            </a:r>
            <a:endParaRPr lang="en-US" sz="2100" b="1" dirty="0" smtClean="0">
              <a:latin typeface="Bradley Hand ITC" panose="03070402050302030203" pitchFamily="66" charset="0"/>
            </a:endParaRPr>
          </a:p>
          <a:p>
            <a:pPr algn="ctr"/>
            <a:r>
              <a:rPr lang="en-US" sz="2100" b="1" dirty="0" smtClean="0">
                <a:latin typeface="Bradley Hand ITC" panose="03070402050302030203" pitchFamily="66" charset="0"/>
              </a:rPr>
              <a:t>to begin our sharing</a:t>
            </a:r>
          </a:p>
          <a:p>
            <a:pPr algn="ctr"/>
            <a:endParaRPr lang="en-US" sz="1400" b="1" i="1" dirty="0">
              <a:latin typeface="Bradley Hand ITC" panose="03070402050302030203" pitchFamily="66" charset="0"/>
            </a:endParaRPr>
          </a:p>
          <a:p>
            <a:pPr algn="ctr"/>
            <a:r>
              <a:rPr lang="en-US" sz="1400" b="1" dirty="0" smtClean="0">
                <a:latin typeface="Bradley Hand ITC" panose="03070402050302030203" pitchFamily="66" charset="0"/>
              </a:rPr>
              <a:t>General Chapter</a:t>
            </a:r>
          </a:p>
          <a:p>
            <a:pPr algn="ctr"/>
            <a:endParaRPr lang="en-US" sz="1400" b="1" i="1" dirty="0"/>
          </a:p>
          <a:p>
            <a:pPr algn="ctr"/>
            <a:endParaRPr lang="en-US" sz="1400" b="1" i="1" dirty="0" smtClean="0"/>
          </a:p>
          <a:p>
            <a:pPr algn="ctr"/>
            <a:endParaRPr lang="en-US" sz="1400" b="1" i="1" dirty="0"/>
          </a:p>
          <a:p>
            <a:pPr algn="ctr"/>
            <a:endParaRPr lang="en-US" sz="1400" b="1" i="1" dirty="0"/>
          </a:p>
          <a:p>
            <a:pPr marL="285750" indent="-285750">
              <a:buFont typeface="Arial" charset="0"/>
              <a:buChar char="•"/>
            </a:pPr>
            <a:endParaRPr lang="en-US" sz="1400" b="1" i="1" dirty="0" smtClean="0"/>
          </a:p>
          <a:p>
            <a:endParaRPr lang="en-US" sz="1400" b="1" i="1" dirty="0" smtClean="0"/>
          </a:p>
          <a:p>
            <a:r>
              <a:rPr lang="en-US" b="1" dirty="0"/>
              <a:t> </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xmlns="" val="0"/>
              </a:ext>
            </a:extLst>
          </a:blip>
          <a:srcRect l="42519" t="20296" r="21630" b="7926"/>
          <a:stretch/>
        </p:blipFill>
        <p:spPr>
          <a:xfrm>
            <a:off x="3393948" y="9144"/>
            <a:ext cx="2212848" cy="2953512"/>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xmlns="" val="0"/>
              </a:ext>
            </a:extLst>
          </a:blip>
          <a:srcRect l="-970" t="22121" r="26212"/>
          <a:stretch/>
        </p:blipFill>
        <p:spPr>
          <a:xfrm>
            <a:off x="3276600" y="2804160"/>
            <a:ext cx="3686556" cy="2560320"/>
          </a:xfrm>
          <a:prstGeom prst="rect">
            <a:avLst/>
          </a:prstGeom>
          <a:ln>
            <a:noFill/>
          </a:ln>
          <a:effectLst>
            <a:softEdge rad="112500"/>
          </a:effectLst>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xmlns="" val="0"/>
              </a:ext>
            </a:extLst>
          </a:blip>
          <a:srcRect l="26667" t="12222" r="26061"/>
          <a:stretch/>
        </p:blipFill>
        <p:spPr>
          <a:xfrm>
            <a:off x="7080504" y="1990344"/>
            <a:ext cx="2139696" cy="26487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xmlns="" val="0"/>
              </a:ext>
            </a:extLst>
          </a:blip>
          <a:srcRect l="39216" t="-485" r="11764" b="7642"/>
          <a:stretch/>
        </p:blipFill>
        <p:spPr>
          <a:xfrm>
            <a:off x="5105400" y="161544"/>
            <a:ext cx="2286000" cy="2886456"/>
          </a:xfrm>
          <a:prstGeom prst="rect">
            <a:avLst/>
          </a:prstGeom>
          <a:ln>
            <a:noFill/>
          </a:ln>
          <a:effectLst>
            <a:softEdge rad="112500"/>
          </a:effectLst>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xmlns="" val="0"/>
              </a:ext>
            </a:extLst>
          </a:blip>
          <a:srcRect l="36863"/>
          <a:stretch/>
        </p:blipFill>
        <p:spPr>
          <a:xfrm>
            <a:off x="6858000" y="4084320"/>
            <a:ext cx="2463257" cy="2926080"/>
          </a:xfrm>
          <a:prstGeom prst="rect">
            <a:avLst/>
          </a:prstGeom>
          <a:ln>
            <a:noFill/>
          </a:ln>
          <a:effectLst>
            <a:softEdge rad="112500"/>
          </a:effectLst>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xmlns="" val="0"/>
              </a:ext>
            </a:extLst>
          </a:blip>
          <a:srcRect l="8991" t="29406" r="14698" b="-1265"/>
          <a:stretch/>
        </p:blipFill>
        <p:spPr>
          <a:xfrm>
            <a:off x="3276600" y="4709160"/>
            <a:ext cx="3787077" cy="2377440"/>
          </a:xfrm>
          <a:prstGeom prst="rect">
            <a:avLst/>
          </a:prstGeom>
          <a:ln>
            <a:noFill/>
          </a:ln>
          <a:effectLst>
            <a:softEdge rad="112500"/>
          </a:effectLst>
        </p:spPr>
      </p:pic>
      <p:pic>
        <p:nvPicPr>
          <p:cNvPr id="14" name="Picture 13"/>
          <p:cNvPicPr>
            <a:picLocks noChangeAspect="1"/>
          </p:cNvPicPr>
          <p:nvPr/>
        </p:nvPicPr>
        <p:blipFill rotWithShape="1">
          <a:blip r:embed="rId9" cstate="print">
            <a:extLst>
              <a:ext uri="{28A0092B-C50C-407E-A947-70E740481C1C}">
                <a14:useLocalDpi xmlns:a14="http://schemas.microsoft.com/office/drawing/2010/main" xmlns="" val="0"/>
              </a:ext>
            </a:extLst>
          </a:blip>
          <a:srcRect l="60356" t="18447" r="7957" b="29464"/>
          <a:stretch/>
        </p:blipFill>
        <p:spPr>
          <a:xfrm>
            <a:off x="7223760" y="-38793"/>
            <a:ext cx="1954440" cy="2141913"/>
          </a:xfrm>
          <a:prstGeom prst="rect">
            <a:avLst/>
          </a:prstGeom>
          <a:ln>
            <a:noFill/>
          </a:ln>
          <a:effectLst>
            <a:softEdge rad="112500"/>
          </a:effectLst>
        </p:spPr>
      </p:pic>
    </p:spTree>
    <p:extLst>
      <p:ext uri="{BB962C8B-B14F-4D97-AF65-F5344CB8AC3E}">
        <p14:creationId xmlns:p14="http://schemas.microsoft.com/office/powerpoint/2010/main" xmlns="" val="83984075"/>
      </p:ext>
    </p:extLst>
  </p:cSld>
  <p:clrMapOvr>
    <a:masterClrMapping/>
  </p:clrMapOvr>
  <mc:AlternateContent xmlns:mc="http://schemas.openxmlformats.org/markup-compatibility/2006">
    <mc:Choice xmlns:p14="http://schemas.microsoft.com/office/powerpoint/2010/main" xmlns="" Requires="p14">
      <p:transition spd="slow" p14:dur="4000">
        <p:split orient="vert"/>
      </p:transition>
    </mc:Choice>
    <mc:Fallback>
      <p:transition spd="slow" advClick="0" advTm="4000">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75453" y="45719"/>
            <a:ext cx="8591550" cy="1066801"/>
          </a:xfrm>
        </p:spPr>
        <p:txBody>
          <a:bodyPr>
            <a:normAutofit/>
          </a:bodyPr>
          <a:lstStyle/>
          <a:p>
            <a:r>
              <a:rPr lang="en-US" sz="5400" dirty="0" smtClean="0">
                <a:latin typeface="LTZapfino One" panose="02000506020000020002" pitchFamily="2" charset="0"/>
              </a:rPr>
              <a:t>    General Chapter Reports</a:t>
            </a:r>
            <a:endParaRPr lang="en-US" sz="5400" dirty="0">
              <a:latin typeface="LTZapfino One" panose="02000506020000020002" pitchFamily="2" charset="0"/>
            </a:endParaRPr>
          </a:p>
        </p:txBody>
      </p:sp>
      <p:pic>
        <p:nvPicPr>
          <p:cNvPr id="12" name="Content Placeholder 11"/>
          <p:cNvPicPr>
            <a:picLocks noGrp="1" noChangeAspect="1"/>
          </p:cNvPicPr>
          <p:nvPr>
            <p:ph sz="quarter" idx="13"/>
          </p:nvPr>
        </p:nvPicPr>
        <p:blipFill>
          <a:blip r:embed="rId2" cstate="print">
            <a:extLst>
              <a:ext uri="{28A0092B-C50C-407E-A947-70E740481C1C}">
                <a14:useLocalDpi xmlns:a14="http://schemas.microsoft.com/office/drawing/2010/main" xmlns="" val="0"/>
              </a:ext>
            </a:extLst>
          </a:blip>
          <a:stretch>
            <a:fillRect/>
          </a:stretch>
        </p:blipFill>
        <p:spPr>
          <a:xfrm>
            <a:off x="342900" y="1103376"/>
            <a:ext cx="3390900" cy="4562475"/>
          </a:xfrm>
        </p:spPr>
      </p:pic>
      <p:pic>
        <p:nvPicPr>
          <p:cNvPr id="14" name="Picture 13"/>
          <p:cNvPicPr>
            <a:picLocks noChangeAspect="1"/>
          </p:cNvPicPr>
          <p:nvPr/>
        </p:nvPicPr>
        <p:blipFill rotWithShape="1">
          <a:blip r:embed="rId3" cstate="print">
            <a:extLst>
              <a:ext uri="{28A0092B-C50C-407E-A947-70E740481C1C}">
                <a14:useLocalDpi xmlns:a14="http://schemas.microsoft.com/office/drawing/2010/main" xmlns="" val="0"/>
              </a:ext>
            </a:extLst>
          </a:blip>
          <a:srcRect t="538" r="44229" b="-538"/>
          <a:stretch/>
        </p:blipFill>
        <p:spPr>
          <a:xfrm>
            <a:off x="-76200" y="4099560"/>
            <a:ext cx="2371344" cy="2834640"/>
          </a:xfrm>
          <a:prstGeom prst="rect">
            <a:avLst/>
          </a:prstGeo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xmlns="" val="0"/>
              </a:ext>
            </a:extLst>
          </a:blip>
          <a:srcRect l="34477" t="2762" r="17369" b="-2288"/>
          <a:stretch/>
        </p:blipFill>
        <p:spPr>
          <a:xfrm>
            <a:off x="3733799" y="1097280"/>
            <a:ext cx="2311677" cy="3185160"/>
          </a:xfrm>
          <a:prstGeom prst="rect">
            <a:avLst/>
          </a:prstGeom>
        </p:spPr>
      </p:pic>
      <p:pic>
        <p:nvPicPr>
          <p:cNvPr id="2050" name="Picture 2" descr="E:\Lenovo Backup\Pictures\2015 CITeS NunsPresent!\Bendina, Anne-Marie.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673761" y="2255520"/>
            <a:ext cx="1987442" cy="2651760"/>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xmlns="" val="0"/>
              </a:ext>
            </a:extLst>
          </a:blip>
          <a:srcRect l="28770" t="45673" r="18773" b="21541"/>
          <a:stretch/>
        </p:blipFill>
        <p:spPr>
          <a:xfrm>
            <a:off x="6045477" y="0"/>
            <a:ext cx="3174723" cy="2301240"/>
          </a:xfrm>
          <a:prstGeom prst="rect">
            <a:avLst/>
          </a:prstGeom>
        </p:spPr>
      </p:pic>
      <p:pic>
        <p:nvPicPr>
          <p:cNvPr id="18" name="Picture 17"/>
          <p:cNvPicPr>
            <a:picLocks noChangeAspect="1"/>
          </p:cNvPicPr>
          <p:nvPr/>
        </p:nvPicPr>
        <p:blipFill rotWithShape="1">
          <a:blip r:embed="rId7" cstate="print">
            <a:extLst>
              <a:ext uri="{28A0092B-C50C-407E-A947-70E740481C1C}">
                <a14:useLocalDpi xmlns:a14="http://schemas.microsoft.com/office/drawing/2010/main" xmlns="" val="0"/>
              </a:ext>
            </a:extLst>
          </a:blip>
          <a:srcRect l="27097" r="21075" b="16021"/>
          <a:stretch/>
        </p:blipFill>
        <p:spPr>
          <a:xfrm>
            <a:off x="7016496" y="4477512"/>
            <a:ext cx="2203704" cy="2380488"/>
          </a:xfrm>
          <a:prstGeom prst="rect">
            <a:avLst/>
          </a:prstGeom>
        </p:spPr>
      </p:pic>
      <p:pic>
        <p:nvPicPr>
          <p:cNvPr id="2051" name="Picture 3" descr="E:\Lenovo Backup\Pictures\2015 CITeS NunsPresent!\OCD asamblea 2 Avila.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2294030" y="4038600"/>
            <a:ext cx="4786187" cy="2819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1" name="Picture 20"/>
          <p:cNvPicPr>
            <a:picLocks noChangeAspect="1"/>
          </p:cNvPicPr>
          <p:nvPr/>
        </p:nvPicPr>
        <p:blipFill rotWithShape="1">
          <a:blip r:embed="rId9" cstate="print">
            <a:extLst>
              <a:ext uri="{28A0092B-C50C-407E-A947-70E740481C1C}">
                <a14:useLocalDpi xmlns:a14="http://schemas.microsoft.com/office/drawing/2010/main" xmlns="" val="0"/>
              </a:ext>
            </a:extLst>
          </a:blip>
          <a:srcRect l="26577" t="7531" r="37957" b="20272"/>
          <a:stretch/>
        </p:blipFill>
        <p:spPr>
          <a:xfrm>
            <a:off x="7661201" y="2301240"/>
            <a:ext cx="1558999" cy="2176272"/>
          </a:xfrm>
          <a:prstGeom prst="rect">
            <a:avLst/>
          </a:prstGeom>
        </p:spPr>
      </p:pic>
    </p:spTree>
    <p:extLst>
      <p:ext uri="{BB962C8B-B14F-4D97-AF65-F5344CB8AC3E}">
        <p14:creationId xmlns:p14="http://schemas.microsoft.com/office/powerpoint/2010/main" xmlns="" val="2019017567"/>
      </p:ext>
    </p:extLst>
  </p:cSld>
  <p:clrMapOvr>
    <a:masterClrMapping/>
  </p:clrMapOvr>
  <mc:AlternateContent xmlns:mc="http://schemas.openxmlformats.org/markup-compatibility/2006">
    <mc:Choice xmlns:p14="http://schemas.microsoft.com/office/powerpoint/2010/main" xmlns="" Requires="p14">
      <p:transition spd="med" p14:dur="700" advClick="0" advTm="4000">
        <p:fade/>
      </p:transition>
    </mc:Choice>
    <mc:Fallback>
      <p:transition spd="med" advClick="0" advTm="40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7999" y="228600"/>
            <a:ext cx="5819775" cy="1447800"/>
          </a:xfrm>
        </p:spPr>
        <p:txBody>
          <a:bodyPr>
            <a:normAutofit/>
          </a:bodyPr>
          <a:lstStyle/>
          <a:p>
            <a:r>
              <a:rPr lang="en-US" sz="2800" i="1" dirty="0" smtClean="0"/>
              <a:t>We worked… </a:t>
            </a:r>
            <a:br>
              <a:rPr lang="en-US" sz="2800" i="1" dirty="0" smtClean="0"/>
            </a:br>
            <a:r>
              <a:rPr lang="en-US" sz="2800" i="1" dirty="0" smtClean="0"/>
              <a:t>	         and we prayed… </a:t>
            </a:r>
            <a:br>
              <a:rPr lang="en-US" sz="2800" i="1" dirty="0" smtClean="0"/>
            </a:br>
            <a:r>
              <a:rPr lang="en-US" sz="2800" i="1" dirty="0" smtClean="0"/>
              <a:t>			          and we played</a:t>
            </a:r>
            <a:endParaRPr lang="en-US" sz="2800" i="1"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xmlns="" val="0"/>
              </a:ext>
            </a:extLst>
          </a:blip>
          <a:srcRect l="18481" r="19312"/>
          <a:stretch/>
        </p:blipFill>
        <p:spPr>
          <a:xfrm>
            <a:off x="5562600" y="2667000"/>
            <a:ext cx="3337088" cy="4023360"/>
          </a:xfrm>
          <a:prstGeom prst="rect">
            <a:avLst/>
          </a:prstGeom>
          <a:ln>
            <a:noFill/>
          </a:ln>
          <a:effectLst>
            <a:softEdge rad="112500"/>
          </a:effectLst>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xmlns="" val="0"/>
              </a:ext>
            </a:extLst>
          </a:blip>
          <a:srcRect l="12190"/>
          <a:stretch/>
        </p:blipFill>
        <p:spPr>
          <a:xfrm rot="5400000">
            <a:off x="2530468" y="2041532"/>
            <a:ext cx="3961143" cy="33832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6200" y="4114800"/>
            <a:ext cx="4255792" cy="2834640"/>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 name="Picture 3" descr="E:\Lenovo Backup\Pictures\2015 CITeS NunsPresent!\IMG_0223.JP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r="22610"/>
          <a:stretch/>
        </p:blipFill>
        <p:spPr bwMode="auto">
          <a:xfrm>
            <a:off x="76200" y="256674"/>
            <a:ext cx="2972120" cy="3840480"/>
          </a:xfrm>
          <a:prstGeom prst="rect">
            <a:avLst/>
          </a:prstGeom>
          <a:ln>
            <a:noFill/>
          </a:ln>
          <a:effectLst>
            <a:softEdge rad="112500"/>
          </a:effectLst>
          <a:extLst/>
        </p:spPr>
      </p:pic>
      <p:sp>
        <p:nvSpPr>
          <p:cNvPr id="3" name="Content Placeholder 2"/>
          <p:cNvSpPr>
            <a:spLocks noGrp="1"/>
          </p:cNvSpPr>
          <p:nvPr>
            <p:ph sz="quarter" idx="13"/>
          </p:nvPr>
        </p:nvSpPr>
        <p:spPr/>
        <p:txBody>
          <a:bodyPr/>
          <a:lstStyle/>
          <a:p>
            <a:endParaRPr lang="en-US" dirty="0"/>
          </a:p>
        </p:txBody>
      </p:sp>
    </p:spTree>
    <p:extLst>
      <p:ext uri="{BB962C8B-B14F-4D97-AF65-F5344CB8AC3E}">
        <p14:creationId xmlns:p14="http://schemas.microsoft.com/office/powerpoint/2010/main" xmlns="" val="4108911361"/>
      </p:ext>
    </p:extLst>
  </p:cSld>
  <p:clrMapOvr>
    <a:masterClrMapping/>
  </p:clrMapOvr>
  <mc:AlternateContent xmlns:mc="http://schemas.openxmlformats.org/markup-compatibility/2006">
    <mc:Choice xmlns:p14="http://schemas.microsoft.com/office/powerpoint/2010/main" xmlns="" Requires="p14">
      <p:transition spd="slow" p14:dur="4000">
        <p:split orient="vert"/>
      </p:transition>
    </mc:Choice>
    <mc:Fallback>
      <p:transition spd="slow" advClick="0" advTm="4000">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6934200" cy="838200"/>
          </a:xfrm>
        </p:spPr>
        <p:txBody>
          <a:bodyPr>
            <a:noAutofit/>
          </a:bodyPr>
          <a:lstStyle/>
          <a:p>
            <a:r>
              <a:rPr lang="en-US" sz="2400" b="1" dirty="0" smtClean="0">
                <a:latin typeface="Bradley Hand ITC" panose="03070402050302030203" pitchFamily="66" charset="0"/>
              </a:rPr>
              <a:t>…</a:t>
            </a:r>
            <a:r>
              <a:rPr lang="en-US" sz="2000" b="1" dirty="0" smtClean="0">
                <a:latin typeface="Bradley Hand ITC" panose="03070402050302030203" pitchFamily="66" charset="0"/>
              </a:rPr>
              <a:t>and Sr. Claire presented an offering to Fr. General </a:t>
            </a:r>
            <a:br>
              <a:rPr lang="en-US" sz="2000" b="1" dirty="0" smtClean="0">
                <a:latin typeface="Bradley Hand ITC" panose="03070402050302030203" pitchFamily="66" charset="0"/>
              </a:rPr>
            </a:br>
            <a:r>
              <a:rPr lang="en-US" sz="2000" b="1" dirty="0" smtClean="0">
                <a:latin typeface="Bradley Hand ITC" panose="03070402050302030203" pitchFamily="66" charset="0"/>
              </a:rPr>
              <a:t>          on behalf of the 4 Associations of the USA</a:t>
            </a:r>
            <a:br>
              <a:rPr lang="en-US" sz="2000" b="1" dirty="0" smtClean="0">
                <a:latin typeface="Bradley Hand ITC" panose="03070402050302030203" pitchFamily="66" charset="0"/>
              </a:rPr>
            </a:br>
            <a:endParaRPr lang="en-US" sz="2000" b="1" dirty="0">
              <a:latin typeface="Bradley Hand ITC" panose="03070402050302030203" pitchFamily="66" charset="0"/>
            </a:endParaRPr>
          </a:p>
        </p:txBody>
      </p:sp>
      <p:pic>
        <p:nvPicPr>
          <p:cNvPr id="4" name="Picture 2" descr="E:\Lenovo Backup\Pictures\2015 CITeS &amp; Nuns &amp; Friars\IMG_0454Fr Gen&amp; Claire.JPG"/>
          <p:cNvPicPr>
            <a:picLocks noGrp="1" noChangeAspect="1" noChangeArrowheads="1"/>
          </p:cNvPicPr>
          <p:nvPr>
            <p:ph sz="quarter" idx="13"/>
          </p:nvPr>
        </p:nvPicPr>
        <p:blipFill rotWithShape="1">
          <a:blip r:embed="rId2" cstate="print">
            <a:extLst>
              <a:ext uri="{28A0092B-C50C-407E-A947-70E740481C1C}">
                <a14:useLocalDpi xmlns:a14="http://schemas.microsoft.com/office/drawing/2010/main" xmlns="" val="0"/>
              </a:ext>
            </a:extLst>
          </a:blip>
          <a:srcRect l="20773" t="6182" r="33844"/>
          <a:stretch/>
        </p:blipFill>
        <p:spPr bwMode="auto">
          <a:xfrm>
            <a:off x="1219200" y="1676400"/>
            <a:ext cx="3184343" cy="493712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5"/>
          <p:cNvSpPr/>
          <p:nvPr/>
        </p:nvSpPr>
        <p:spPr>
          <a:xfrm>
            <a:off x="4495800" y="4889718"/>
            <a:ext cx="4572000" cy="1815882"/>
          </a:xfrm>
          <a:prstGeom prst="rect">
            <a:avLst/>
          </a:prstGeom>
        </p:spPr>
        <p:txBody>
          <a:bodyPr>
            <a:spAutoFit/>
          </a:bodyPr>
          <a:lstStyle/>
          <a:p>
            <a:pPr algn="ctr"/>
            <a:r>
              <a:rPr lang="en-US" sz="1600" i="1" dirty="0"/>
              <a:t>“We have fostered a broader acceptance </a:t>
            </a:r>
            <a:br>
              <a:rPr lang="en-US" sz="1600" i="1" dirty="0"/>
            </a:br>
            <a:r>
              <a:rPr lang="en-US" sz="1600" i="1" dirty="0"/>
              <a:t>    of unity in diversity </a:t>
            </a:r>
          </a:p>
          <a:p>
            <a:pPr algn="ctr"/>
            <a:r>
              <a:rPr lang="en-US" sz="1600" i="1" dirty="0"/>
              <a:t>    and the mutuality and communion </a:t>
            </a:r>
          </a:p>
          <a:p>
            <a:pPr algn="ctr"/>
            <a:r>
              <a:rPr lang="en-US" sz="1600" i="1" dirty="0"/>
              <a:t>of the Carmelite family, </a:t>
            </a:r>
            <a:br>
              <a:rPr lang="en-US" sz="1600" i="1" dirty="0"/>
            </a:br>
            <a:r>
              <a:rPr lang="en-US" sz="1600" i="1" dirty="0"/>
              <a:t>especially by continued collaboration among associations/federations </a:t>
            </a:r>
            <a:br>
              <a:rPr lang="en-US" sz="1600" i="1" dirty="0"/>
            </a:br>
            <a:r>
              <a:rPr lang="en-US" sz="1600" i="1" dirty="0"/>
              <a:t>at home and abroad. “</a:t>
            </a:r>
            <a:endParaRPr lang="en-US" sz="1600" dirty="0"/>
          </a:p>
        </p:txBody>
      </p:sp>
    </p:spTree>
    <p:extLst>
      <p:ext uri="{BB962C8B-B14F-4D97-AF65-F5344CB8AC3E}">
        <p14:creationId xmlns:p14="http://schemas.microsoft.com/office/powerpoint/2010/main" xmlns="" val="2519165695"/>
      </p:ext>
    </p:extLst>
  </p:cSld>
  <p:clrMapOvr>
    <a:masterClrMapping/>
  </p:clrMapOvr>
  <mc:AlternateContent xmlns:mc="http://schemas.openxmlformats.org/markup-compatibility/2006">
    <mc:Choice xmlns:p14="http://schemas.microsoft.com/office/powerpoint/2010/main" xmlns="" Requires="p14">
      <p:transition spd="slow" p14:dur="4000">
        <p:split orient="vert"/>
      </p:transition>
    </mc:Choice>
    <mc:Fallback>
      <p:transition spd="slow" advClick="0" advTm="4000">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724399" y="-76200"/>
            <a:ext cx="4219575" cy="1066800"/>
          </a:xfrm>
        </p:spPr>
        <p:txBody>
          <a:bodyPr>
            <a:normAutofit/>
          </a:bodyPr>
          <a:lstStyle/>
          <a:p>
            <a:r>
              <a:rPr lang="en-US" sz="2800" b="1" dirty="0" smtClean="0">
                <a:latin typeface="Bradley Hand ITC" panose="03070402050302030203" pitchFamily="66" charset="0"/>
              </a:rPr>
              <a:t>We stayed connected…</a:t>
            </a:r>
            <a:endParaRPr lang="en-US" sz="2800" b="1" dirty="0">
              <a:latin typeface="Bradley Hand ITC" panose="03070402050302030203" pitchFamily="66" charset="0"/>
            </a:endParaRPr>
          </a:p>
        </p:txBody>
      </p:sp>
      <p:sp>
        <p:nvSpPr>
          <p:cNvPr id="6" name="Content Placeholder 5"/>
          <p:cNvSpPr>
            <a:spLocks noGrp="1"/>
          </p:cNvSpPr>
          <p:nvPr>
            <p:ph sz="quarter" idx="14"/>
          </p:nvPr>
        </p:nvSpPr>
        <p:spPr>
          <a:xfrm>
            <a:off x="4708207" y="1487384"/>
            <a:ext cx="4251960" cy="4937760"/>
          </a:xfrm>
        </p:spPr>
        <p:txBody>
          <a:bodyPr/>
          <a:lstStyle/>
          <a:p>
            <a:endParaRPr lang="en-US" dirty="0"/>
          </a:p>
        </p:txBody>
      </p:sp>
      <p:pic>
        <p:nvPicPr>
          <p:cNvPr id="2053" name="Picture 5" descr="C:\Users\liturgy1\AppData\Local\Microsoft\Windows\Temporary Internet Files\Content.IE5\YX4JQ7DR\start-your-blog[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181600" y="1600200"/>
            <a:ext cx="3305175" cy="3295650"/>
          </a:xfrm>
          <a:prstGeom prst="rect">
            <a:avLst/>
          </a:prstGeom>
          <a:noFill/>
          <a:extLst>
            <a:ext uri="{909E8E84-426E-40DD-AFC4-6F175D3DCCD1}">
              <a14:hiddenFill xmlns:a14="http://schemas.microsoft.com/office/drawing/2010/main" xmlns="">
                <a:solidFill>
                  <a:srgbClr val="FFFFFF"/>
                </a:solidFill>
              </a14:hiddenFill>
            </a:ext>
          </a:extLst>
        </p:spPr>
      </p:pic>
      <p:pic>
        <p:nvPicPr>
          <p:cNvPr id="2054" name="Picture 6"/>
          <p:cNvPicPr>
            <a:picLocks noGrp="1" noChangeAspect="1" noChangeArrowheads="1"/>
          </p:cNvPicPr>
          <p:nvPr>
            <p:ph sz="quarter" idx="13"/>
          </p:nvPr>
        </p:nvPicPr>
        <p:blipFill rotWithShape="1">
          <a:blip r:embed="rId3" cstate="print">
            <a:extLst>
              <a:ext uri="{28A0092B-C50C-407E-A947-70E740481C1C}">
                <a14:useLocalDpi xmlns:a14="http://schemas.microsoft.com/office/drawing/2010/main" xmlns="" val="0"/>
              </a:ext>
            </a:extLst>
          </a:blip>
          <a:srcRect l="8510" t="7520" r="7787" b="9300"/>
          <a:stretch/>
        </p:blipFill>
        <p:spPr bwMode="auto">
          <a:xfrm>
            <a:off x="228600" y="584461"/>
            <a:ext cx="4317476" cy="55523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6" name="Picture 8" descr="C:\Users\liturgy1\AppData\Local\Microsoft\Windows\Temporary Internet Files\Content.IE5\BAIFR9WT\Anonymous-northern-hemisphere-globe[1].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660000">
            <a:off x="3984438" y="3681282"/>
            <a:ext cx="2926080" cy="292608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95155900"/>
      </p:ext>
    </p:extLst>
  </p:cSld>
  <p:clrMapOvr>
    <a:masterClrMapping/>
  </p:clrMapOvr>
  <mc:AlternateContent xmlns:mc="http://schemas.openxmlformats.org/markup-compatibility/2006">
    <mc:Choice xmlns:p14="http://schemas.microsoft.com/office/powerpoint/2010/main" xmlns="" Requires="p14">
      <p:transition spd="slow" p14:dur="4000">
        <p:split orient="vert"/>
      </p:transition>
    </mc:Choice>
    <mc:Fallback>
      <p:transition spd="slow" advClick="0" advTm="4000">
        <p:split orient="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sz="quarter" idx="13"/>
          </p:nvPr>
        </p:nvPicPr>
        <p:blipFill>
          <a:blip r:embed="rId2" cstate="print">
            <a:extLst>
              <a:ext uri="{28A0092B-C50C-407E-A947-70E740481C1C}">
                <a14:useLocalDpi xmlns:a14="http://schemas.microsoft.com/office/drawing/2010/main" xmlns="" val="0"/>
              </a:ext>
            </a:extLst>
          </a:blip>
          <a:stretch>
            <a:fillRect/>
          </a:stretch>
        </p:blipFill>
        <p:spPr>
          <a:xfrm>
            <a:off x="4191000" y="3733800"/>
            <a:ext cx="4251325" cy="2834216"/>
          </a:xfrm>
        </p:spPr>
      </p:pic>
      <p:sp>
        <p:nvSpPr>
          <p:cNvPr id="4" name="Content Placeholder 3"/>
          <p:cNvSpPr>
            <a:spLocks noGrp="1"/>
          </p:cNvSpPr>
          <p:nvPr>
            <p:ph sz="quarter" idx="14"/>
          </p:nvPr>
        </p:nvSpPr>
        <p:spPr>
          <a:xfrm>
            <a:off x="4191000" y="1219200"/>
            <a:ext cx="4419600" cy="2286000"/>
          </a:xfrm>
        </p:spPr>
        <p:txBody>
          <a:bodyPr>
            <a:noAutofit/>
          </a:bodyPr>
          <a:lstStyle/>
          <a:p>
            <a:pPr marL="0" indent="0">
              <a:buNone/>
            </a:pPr>
            <a:r>
              <a:rPr lang="en-US" sz="1800" i="1" dirty="0" smtClean="0"/>
              <a:t>Autonomy </a:t>
            </a:r>
            <a:r>
              <a:rPr lang="en-US" sz="1800" i="1" dirty="0"/>
              <a:t>well lived opens to relationships. The autonomy poorly lived turns into infantile enclosure and isolation.</a:t>
            </a:r>
          </a:p>
          <a:p>
            <a:pPr marL="0" indent="0">
              <a:buNone/>
            </a:pPr>
            <a:r>
              <a:rPr lang="en-US" sz="1800" i="1" dirty="0" smtClean="0"/>
              <a:t>…only </a:t>
            </a:r>
            <a:r>
              <a:rPr lang="en-US" sz="1800" i="1" dirty="0"/>
              <a:t>the monastery which knows how to manage its own autonomy is not afraid to enter into relationships with others</a:t>
            </a:r>
            <a:r>
              <a:rPr lang="en-US" sz="1800" i="1" dirty="0" smtClean="0"/>
              <a:t>.</a:t>
            </a:r>
          </a:p>
          <a:p>
            <a:pPr marL="0" indent="0" algn="r">
              <a:buNone/>
            </a:pPr>
            <a:r>
              <a:rPr lang="en-US" sz="1200" i="1" dirty="0"/>
              <a:t>Communion among the Nuns</a:t>
            </a:r>
            <a:br>
              <a:rPr lang="en-US" sz="1200" i="1" dirty="0"/>
            </a:br>
            <a:r>
              <a:rPr lang="en-US" sz="1200" i="1" dirty="0"/>
              <a:t>Fr. </a:t>
            </a:r>
            <a:r>
              <a:rPr lang="en-US" sz="1200" i="1" dirty="0" err="1"/>
              <a:t>Rafal</a:t>
            </a:r>
            <a:r>
              <a:rPr lang="en-US" sz="1200" i="1" dirty="0"/>
              <a:t> </a:t>
            </a:r>
            <a:r>
              <a:rPr lang="en-US" sz="1200" i="1" dirty="0" err="1"/>
              <a:t>Wilkowski</a:t>
            </a:r>
            <a:endParaRPr lang="en-US" sz="1200" i="1" dirty="0"/>
          </a:p>
          <a:p>
            <a:pPr marL="0" indent="0">
              <a:buNone/>
            </a:pPr>
            <a:endParaRPr lang="en-US" sz="1800" i="1" dirty="0"/>
          </a:p>
        </p:txBody>
      </p:sp>
      <p:pic>
        <p:nvPicPr>
          <p:cNvPr id="6" name="Picture 7" descr="E:\Lenovo Backup\Pictures\2015 Avila general\DSC04763 Statue of Teresa.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4227"/>
          <a:stretch/>
        </p:blipFill>
        <p:spPr bwMode="auto">
          <a:xfrm>
            <a:off x="-76200" y="-76200"/>
            <a:ext cx="3921551" cy="68580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82510374"/>
      </p:ext>
    </p:extLst>
  </p:cSld>
  <p:clrMapOvr>
    <a:masterClrMapping/>
  </p:clrMapOvr>
  <p:transition spd="slow" advClick="0" advTm="4000">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914400"/>
            <a:ext cx="4067175" cy="1066801"/>
          </a:xfrm>
        </p:spPr>
        <p:txBody>
          <a:bodyPr>
            <a:normAutofit fontScale="90000"/>
          </a:bodyPr>
          <a:lstStyle/>
          <a:p>
            <a:pPr marL="0" indent="0" algn="r"/>
            <a:r>
              <a:rPr lang="en-US" sz="2000" dirty="0"/>
              <a:t>“True, relationship with others…</a:t>
            </a:r>
            <a:br>
              <a:rPr lang="en-US" sz="2000" dirty="0"/>
            </a:br>
            <a:r>
              <a:rPr lang="en-US" sz="2000" dirty="0"/>
              <a:t>means to create family ties, to share </a:t>
            </a:r>
            <a:br>
              <a:rPr lang="en-US" sz="2000" dirty="0"/>
            </a:br>
            <a:r>
              <a:rPr lang="en-US" sz="2000" dirty="0"/>
              <a:t>ideas, to work together…”</a:t>
            </a:r>
            <a:r>
              <a:rPr lang="en-US" i="1" dirty="0"/>
              <a:t/>
            </a:r>
            <a:br>
              <a:rPr lang="en-US" i="1" dirty="0"/>
            </a:br>
            <a:r>
              <a:rPr lang="en-US" sz="1300" i="1" dirty="0" smtClean="0"/>
              <a:t>Communion </a:t>
            </a:r>
            <a:r>
              <a:rPr lang="en-US" sz="1300" i="1" dirty="0"/>
              <a:t>among the Nuns</a:t>
            </a:r>
            <a:br>
              <a:rPr lang="en-US" sz="1300" i="1" dirty="0"/>
            </a:br>
            <a:r>
              <a:rPr lang="en-US" sz="1300" i="1" dirty="0"/>
              <a:t>Fr. </a:t>
            </a:r>
            <a:r>
              <a:rPr lang="en-US" sz="1300" i="1" dirty="0" err="1"/>
              <a:t>Rafal</a:t>
            </a:r>
            <a:r>
              <a:rPr lang="en-US" sz="1300" i="1" dirty="0"/>
              <a:t> </a:t>
            </a:r>
            <a:r>
              <a:rPr lang="en-US" sz="1300" i="1" dirty="0" err="1"/>
              <a:t>Wilkowski</a:t>
            </a:r>
            <a:r>
              <a:rPr lang="en-US" sz="2400" dirty="0"/>
              <a:t/>
            </a:r>
            <a:br>
              <a:rPr lang="en-US" sz="2400" dirty="0"/>
            </a:br>
            <a:endParaRPr lang="en-US" dirty="0"/>
          </a:p>
        </p:txBody>
      </p:sp>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2924" r="5398" b="18629"/>
          <a:stretch/>
        </p:blipFill>
        <p:spPr bwMode="auto">
          <a:xfrm>
            <a:off x="4269096" y="1194374"/>
            <a:ext cx="4639234" cy="546550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Content Placeholder 6"/>
          <p:cNvPicPr>
            <a:picLocks noGrp="1" noChangeAspect="1"/>
          </p:cNvPicPr>
          <p:nvPr>
            <p:ph sz="quarter" idx="13"/>
          </p:nvPr>
        </p:nvPicPr>
        <p:blipFill>
          <a:blip r:embed="rId3" cstate="print">
            <a:extLst>
              <a:ext uri="{28A0092B-C50C-407E-A947-70E740481C1C}">
                <a14:useLocalDpi xmlns:a14="http://schemas.microsoft.com/office/drawing/2010/main" xmlns="" val="0"/>
              </a:ext>
            </a:extLst>
          </a:blip>
          <a:stretch>
            <a:fillRect/>
          </a:stretch>
        </p:blipFill>
        <p:spPr>
          <a:xfrm>
            <a:off x="542925" y="1600200"/>
            <a:ext cx="3419475" cy="4562475"/>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4361468" y="533400"/>
            <a:ext cx="4572000" cy="830997"/>
          </a:xfrm>
          <a:prstGeom prst="rect">
            <a:avLst/>
          </a:prstGeom>
        </p:spPr>
        <p:txBody>
          <a:bodyPr>
            <a:spAutoFit/>
          </a:bodyPr>
          <a:lstStyle/>
          <a:p>
            <a:pPr algn="ctr"/>
            <a:r>
              <a:rPr lang="en-US" sz="1600" b="1" dirty="0" smtClean="0">
                <a:latin typeface="Bradley Hand ITC" panose="03070402050302030203" pitchFamily="66" charset="0"/>
              </a:rPr>
              <a:t>Message of the Discalced Carmelite Sisters </a:t>
            </a:r>
          </a:p>
          <a:p>
            <a:pPr algn="ctr"/>
            <a:r>
              <a:rPr lang="en-US" sz="1600" b="1" dirty="0" smtClean="0">
                <a:latin typeface="Bradley Hand ITC" panose="03070402050302030203" pitchFamily="66" charset="0"/>
              </a:rPr>
              <a:t>to the Order</a:t>
            </a:r>
            <a:r>
              <a:rPr lang="en-US" sz="1600" b="1" dirty="0"/>
              <a:t/>
            </a:r>
            <a:br>
              <a:rPr lang="en-US" sz="1600" b="1" dirty="0"/>
            </a:br>
            <a:endParaRPr lang="en-US" sz="1600" b="1" dirty="0"/>
          </a:p>
        </p:txBody>
      </p:sp>
    </p:spTree>
    <p:extLst>
      <p:ext uri="{BB962C8B-B14F-4D97-AF65-F5344CB8AC3E}">
        <p14:creationId xmlns:p14="http://schemas.microsoft.com/office/powerpoint/2010/main" xmlns="" val="3975403733"/>
      </p:ext>
    </p:extLst>
  </p:cSld>
  <p:clrMapOvr>
    <a:masterClrMapping/>
  </p:clrMapOvr>
  <p:transition spd="slow" advClick="0" advTm="4000">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0"/>
            <a:ext cx="8591550" cy="1066801"/>
          </a:xfrm>
        </p:spPr>
        <p:txBody>
          <a:bodyPr>
            <a:noAutofit/>
          </a:bodyPr>
          <a:lstStyle/>
          <a:p>
            <a:pPr algn="ctr"/>
            <a:r>
              <a:rPr lang="en-AU" sz="1600" b="1" i="1" dirty="0" smtClean="0"/>
              <a:t>“We </a:t>
            </a:r>
            <a:r>
              <a:rPr lang="en-AU" sz="1600" b="1" i="1" dirty="0"/>
              <a:t>are challenged by our own need to grow in unity, </a:t>
            </a:r>
            <a:r>
              <a:rPr lang="en-AU" sz="1600" b="1" i="1" dirty="0" smtClean="0"/>
              <a:t/>
            </a:r>
            <a:br>
              <a:rPr lang="en-AU" sz="1600" b="1" i="1" dirty="0" smtClean="0"/>
            </a:br>
            <a:r>
              <a:rPr lang="en-AU" sz="1600" b="1" i="1" dirty="0" smtClean="0"/>
              <a:t>to </a:t>
            </a:r>
            <a:r>
              <a:rPr lang="en-AU" sz="1600" b="1" i="1" dirty="0"/>
              <a:t>bring healing to a divided world. </a:t>
            </a:r>
            <a:r>
              <a:rPr lang="en-AU" sz="1600" b="1" i="1" dirty="0" smtClean="0"/>
              <a:t/>
            </a:r>
            <a:br>
              <a:rPr lang="en-AU" sz="1600" b="1" i="1" dirty="0" smtClean="0"/>
            </a:br>
            <a:r>
              <a:rPr lang="en-AU" sz="1600" b="1" i="1" dirty="0" smtClean="0"/>
              <a:t>So </a:t>
            </a:r>
            <a:r>
              <a:rPr lang="en-AU" sz="1600" b="1" i="1" dirty="0"/>
              <a:t>we ask: ‘What do You want of </a:t>
            </a:r>
            <a:r>
              <a:rPr lang="en-AU" sz="1600" b="1" i="1" u="sng" dirty="0"/>
              <a:t>us</a:t>
            </a:r>
            <a:r>
              <a:rPr lang="en-AU" sz="1600" b="1" i="1" dirty="0"/>
              <a:t>, O Lord?’ </a:t>
            </a:r>
            <a:r>
              <a:rPr lang="en-AU" sz="1600" b="1" i="1" dirty="0" smtClean="0"/>
              <a:t/>
            </a:r>
            <a:br>
              <a:rPr lang="en-AU" sz="1600" b="1" i="1" dirty="0" smtClean="0"/>
            </a:br>
            <a:r>
              <a:rPr lang="en-AU" sz="1600" b="1" i="1" dirty="0" smtClean="0"/>
              <a:t>Our </a:t>
            </a:r>
            <a:r>
              <a:rPr lang="en-AU" sz="1600" b="1" i="1" dirty="0"/>
              <a:t>answer would be an ever-deeper commitment to our </a:t>
            </a:r>
            <a:r>
              <a:rPr lang="en-AU" sz="1600" b="1" i="1" dirty="0" err="1"/>
              <a:t>Teresian</a:t>
            </a:r>
            <a:r>
              <a:rPr lang="en-AU" sz="1600" b="1" i="1" dirty="0"/>
              <a:t> contemplative life </a:t>
            </a:r>
            <a:r>
              <a:rPr lang="en-AU" sz="1600" b="1" i="1" dirty="0" smtClean="0"/>
              <a:t/>
            </a:r>
            <a:br>
              <a:rPr lang="en-AU" sz="1600" b="1" i="1" dirty="0" smtClean="0"/>
            </a:br>
            <a:r>
              <a:rPr lang="en-AU" sz="1600" b="1" i="1" dirty="0" smtClean="0"/>
              <a:t>by </a:t>
            </a:r>
            <a:r>
              <a:rPr lang="en-AU" sz="1600" b="1" i="1" dirty="0"/>
              <a:t>building up communion among </a:t>
            </a:r>
            <a:r>
              <a:rPr lang="en-AU" sz="1600" b="1" i="1" dirty="0" smtClean="0"/>
              <a:t>ourselves…”</a:t>
            </a:r>
            <a:br>
              <a:rPr lang="en-AU" sz="1600" b="1" i="1" dirty="0" smtClean="0"/>
            </a:br>
            <a:r>
              <a:rPr lang="en-US" sz="1200" i="1" dirty="0" smtClean="0"/>
              <a:t>Message of the Discalced Carmelite Sisters to the Order</a:t>
            </a:r>
            <a:endParaRPr lang="en-US" sz="1200" dirty="0"/>
          </a:p>
        </p:txBody>
      </p:sp>
      <p:pic>
        <p:nvPicPr>
          <p:cNvPr id="7170" name="Picture 2"/>
          <p:cNvPicPr>
            <a:picLocks noGrp="1" noChangeAspect="1" noChangeArrowheads="1"/>
          </p:cNvPicPr>
          <p:nvPr>
            <p:ph sz="quarter" idx="13"/>
          </p:nvPr>
        </p:nvPicPr>
        <p:blipFill rotWithShape="1">
          <a:blip r:embed="rId2" cstate="print">
            <a:extLst>
              <a:ext uri="{28A0092B-C50C-407E-A947-70E740481C1C}">
                <a14:useLocalDpi xmlns:a14="http://schemas.microsoft.com/office/drawing/2010/main" xmlns="" val="0"/>
              </a:ext>
            </a:extLst>
          </a:blip>
          <a:srcRect l="6257"/>
          <a:stretch/>
        </p:blipFill>
        <p:spPr bwMode="auto">
          <a:xfrm>
            <a:off x="-14060" y="2057400"/>
            <a:ext cx="9133195" cy="310896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Rectangle 2"/>
          <p:cNvSpPr/>
          <p:nvPr/>
        </p:nvSpPr>
        <p:spPr>
          <a:xfrm>
            <a:off x="4191000" y="5467546"/>
            <a:ext cx="4572000" cy="1015663"/>
          </a:xfrm>
          <a:prstGeom prst="rect">
            <a:avLst/>
          </a:prstGeom>
        </p:spPr>
        <p:txBody>
          <a:bodyPr>
            <a:spAutoFit/>
          </a:bodyPr>
          <a:lstStyle/>
          <a:p>
            <a:pPr algn="r"/>
            <a:r>
              <a:rPr lang="en-US" sz="1200" b="1" i="1" dirty="0"/>
              <a:t>“We have fostered a broader acceptance </a:t>
            </a:r>
            <a:br>
              <a:rPr lang="en-US" sz="1200" b="1" i="1" dirty="0"/>
            </a:br>
            <a:r>
              <a:rPr lang="en-US" sz="1200" b="1" i="1" dirty="0" smtClean="0"/>
              <a:t>    of </a:t>
            </a:r>
            <a:r>
              <a:rPr lang="en-US" sz="1200" b="1" i="1" dirty="0"/>
              <a:t>unity in diversity </a:t>
            </a:r>
            <a:br>
              <a:rPr lang="en-US" sz="1200" b="1" i="1" dirty="0"/>
            </a:br>
            <a:r>
              <a:rPr lang="en-US" sz="1200" b="1" i="1" dirty="0" smtClean="0"/>
              <a:t>    and </a:t>
            </a:r>
            <a:r>
              <a:rPr lang="en-US" sz="1200" b="1" i="1" dirty="0"/>
              <a:t>the mutuality and communion of the Carmelite family, </a:t>
            </a:r>
            <a:br>
              <a:rPr lang="en-US" sz="1200" b="1" i="1" dirty="0"/>
            </a:br>
            <a:r>
              <a:rPr lang="en-US" sz="1200" b="1" i="1" dirty="0" smtClean="0"/>
              <a:t>   especially </a:t>
            </a:r>
            <a:r>
              <a:rPr lang="en-US" sz="1200" b="1" i="1" dirty="0"/>
              <a:t>by continued collaboration </a:t>
            </a:r>
            <a:br>
              <a:rPr lang="en-US" sz="1200" b="1" i="1" dirty="0"/>
            </a:br>
            <a:r>
              <a:rPr lang="en-US" sz="1200" b="1" i="1" dirty="0" smtClean="0"/>
              <a:t>   among </a:t>
            </a:r>
            <a:r>
              <a:rPr lang="en-US" sz="1200" b="1" i="1" dirty="0"/>
              <a:t>associations/federations </a:t>
            </a:r>
            <a:r>
              <a:rPr lang="en-US" sz="1200" b="1" i="1" dirty="0" smtClean="0"/>
              <a:t>at </a:t>
            </a:r>
            <a:r>
              <a:rPr lang="en-US" sz="1200" b="1" i="1" dirty="0"/>
              <a:t>home and abroad. “</a:t>
            </a:r>
            <a:endParaRPr lang="en-US" sz="1200" dirty="0"/>
          </a:p>
        </p:txBody>
      </p:sp>
    </p:spTree>
    <p:extLst>
      <p:ext uri="{BB962C8B-B14F-4D97-AF65-F5344CB8AC3E}">
        <p14:creationId xmlns:p14="http://schemas.microsoft.com/office/powerpoint/2010/main" xmlns="" val="751093787"/>
      </p:ext>
    </p:extLst>
  </p:cSld>
  <p:clrMapOvr>
    <a:masterClrMapping/>
  </p:clrMapOvr>
  <mc:AlternateContent xmlns:mc="http://schemas.openxmlformats.org/markup-compatibility/2006">
    <mc:Choice xmlns:p14="http://schemas.microsoft.com/office/powerpoint/2010/main" xmlns="" Requires="p14">
      <p:transition spd="slow" p14:dur="4000">
        <p:split orient="vert"/>
      </p:transition>
    </mc:Choice>
    <mc:Fallback>
      <p:transition spd="slow" advClick="0" advTm="4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16497"/>
            <a:ext cx="8591550" cy="1066800"/>
          </a:xfrm>
        </p:spPr>
        <p:txBody>
          <a:bodyPr>
            <a:normAutofit/>
          </a:bodyPr>
          <a:lstStyle/>
          <a:p>
            <a:r>
              <a:rPr lang="en-US" sz="2400" b="1" dirty="0" smtClean="0">
                <a:latin typeface="Bradley Hand ITC" panose="03070402050302030203" pitchFamily="66" charset="0"/>
              </a:rPr>
              <a:t>After Avila, our sharing continued…</a:t>
            </a:r>
            <a:endParaRPr lang="en-US" sz="2400" b="1" dirty="0">
              <a:latin typeface="Bradley Hand ITC" panose="03070402050302030203" pitchFamily="66" charset="0"/>
            </a:endParaRPr>
          </a:p>
        </p:txBody>
      </p:sp>
      <p:pic>
        <p:nvPicPr>
          <p:cNvPr id="3075" name="Picture 3"/>
          <p:cNvPicPr>
            <a:picLocks noGrp="1" noChangeAspect="1" noChangeArrowheads="1"/>
          </p:cNvPicPr>
          <p:nvPr>
            <p:ph sz="quarter" idx="14"/>
          </p:nvPr>
        </p:nvPicPr>
        <p:blipFill>
          <a:blip r:embed="rId2" cstate="print">
            <a:extLst>
              <a:ext uri="{28A0092B-C50C-407E-A947-70E740481C1C}">
                <a14:useLocalDpi xmlns:a14="http://schemas.microsoft.com/office/drawing/2010/main" xmlns="" val="0"/>
              </a:ext>
            </a:extLst>
          </a:blip>
          <a:srcRect/>
          <a:stretch>
            <a:fillRect/>
          </a:stretch>
        </p:blipFill>
        <p:spPr bwMode="auto">
          <a:xfrm rot="360000">
            <a:off x="5230371" y="1394765"/>
            <a:ext cx="3603568" cy="466344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 name="Rounded Rectangle 9"/>
          <p:cNvSpPr/>
          <p:nvPr/>
        </p:nvSpPr>
        <p:spPr>
          <a:xfrm rot="660000">
            <a:off x="6911423" y="5073486"/>
            <a:ext cx="1352121" cy="6901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smtClean="0"/>
              <a:t>General Chapter Report from USA</a:t>
            </a:r>
            <a:endParaRPr lang="en-US" sz="1200" i="1" dirty="0"/>
          </a:p>
        </p:txBody>
      </p:sp>
      <p:pic>
        <p:nvPicPr>
          <p:cNvPr id="3074" name="Picture 2"/>
          <p:cNvPicPr>
            <a:picLocks noGrp="1" noChangeAspect="1" noChangeArrowheads="1"/>
          </p:cNvPicPr>
          <p:nvPr>
            <p:ph sz="quarter" idx="13"/>
          </p:nvPr>
        </p:nvPicPr>
        <p:blipFill>
          <a:blip r:embed="rId3" cstate="print">
            <a:extLst>
              <a:ext uri="{28A0092B-C50C-407E-A947-70E740481C1C}">
                <a14:useLocalDpi xmlns:a14="http://schemas.microsoft.com/office/drawing/2010/main" xmlns="" val="0"/>
              </a:ext>
            </a:extLst>
          </a:blip>
          <a:srcRect/>
          <a:stretch>
            <a:fillRect/>
          </a:stretch>
        </p:blipFill>
        <p:spPr bwMode="auto">
          <a:xfrm rot="-360000">
            <a:off x="381673" y="1377340"/>
            <a:ext cx="3532910" cy="4572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9" name="Picture 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60000">
            <a:off x="2696298" y="1223385"/>
            <a:ext cx="317962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8" name="Picture 6" descr="C:\Users\liturgy1\AppData\Local\Microsoft\Windows\Temporary Internet Files\Content.IE5\BAIFR9WT\World_borders_parallel[1].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60000">
            <a:off x="2623769" y="4306877"/>
            <a:ext cx="2378626" cy="237744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ounded Rectangle 8"/>
          <p:cNvSpPr/>
          <p:nvPr/>
        </p:nvSpPr>
        <p:spPr>
          <a:xfrm rot="-660000">
            <a:off x="513814" y="5222391"/>
            <a:ext cx="1295400" cy="7181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dirty="0" smtClean="0"/>
              <a:t>General Chapter Report from Australia</a:t>
            </a:r>
            <a:endParaRPr lang="en-US" sz="1100" i="1" dirty="0"/>
          </a:p>
        </p:txBody>
      </p:sp>
      <p:sp>
        <p:nvSpPr>
          <p:cNvPr id="11" name="Rounded Rectangle 10"/>
          <p:cNvSpPr/>
          <p:nvPr/>
        </p:nvSpPr>
        <p:spPr>
          <a:xfrm>
            <a:off x="4724400" y="4931188"/>
            <a:ext cx="1371600" cy="7536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General Chapter Report from Holland</a:t>
            </a:r>
            <a:endParaRPr lang="en-US" sz="1200" dirty="0"/>
          </a:p>
        </p:txBody>
      </p:sp>
    </p:spTree>
    <p:extLst>
      <p:ext uri="{BB962C8B-B14F-4D97-AF65-F5344CB8AC3E}">
        <p14:creationId xmlns:p14="http://schemas.microsoft.com/office/powerpoint/2010/main" xmlns="" val="2050747142"/>
      </p:ext>
    </p:extLst>
  </p:cSld>
  <p:clrMapOvr>
    <a:masterClrMapping/>
  </p:clrMapOvr>
  <mc:AlternateContent xmlns:mc="http://schemas.openxmlformats.org/markup-compatibility/2006">
    <mc:Choice xmlns:p14="http://schemas.microsoft.com/office/powerpoint/2010/main" xmlns="" Requires="p14">
      <p:transition spd="slow" p14:dur="4000">
        <p:split orient="vert"/>
      </p:transition>
    </mc:Choice>
    <mc:Fallback>
      <p:transition spd="slow" advClick="0" advTm="4000">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143000"/>
            <a:ext cx="8591550" cy="1066801"/>
          </a:xfrm>
        </p:spPr>
        <p:txBody>
          <a:bodyPr>
            <a:noAutofit/>
          </a:bodyPr>
          <a:lstStyle/>
          <a:p>
            <a:r>
              <a:rPr lang="en-US" sz="2400" b="1" dirty="0" smtClean="0">
                <a:latin typeface="Bradley Hand ITC" panose="03070402050302030203" pitchFamily="66" charset="0"/>
              </a:rPr>
              <a:t>The San Jose STJ500 Celebration </a:t>
            </a:r>
            <a:br>
              <a:rPr lang="en-US" sz="2400" b="1" dirty="0" smtClean="0">
                <a:latin typeface="Bradley Hand ITC" panose="03070402050302030203" pitchFamily="66" charset="0"/>
              </a:rPr>
            </a:br>
            <a:r>
              <a:rPr lang="en-US" sz="2400" b="1" dirty="0" smtClean="0">
                <a:latin typeface="Bradley Hand ITC" panose="03070402050302030203" pitchFamily="66" charset="0"/>
              </a:rPr>
              <a:t>	was an occasion of collaboration </a:t>
            </a:r>
            <a:br>
              <a:rPr lang="en-US" sz="2400" b="1" dirty="0" smtClean="0">
                <a:latin typeface="Bradley Hand ITC" panose="03070402050302030203" pitchFamily="66" charset="0"/>
              </a:rPr>
            </a:br>
            <a:r>
              <a:rPr lang="en-US" sz="2400" b="1" dirty="0" smtClean="0">
                <a:latin typeface="Bradley Hand ITC" panose="03070402050302030203" pitchFamily="66" charset="0"/>
              </a:rPr>
              <a:t>		among all the nuns of the USA: </a:t>
            </a:r>
            <a:br>
              <a:rPr lang="en-US" sz="2400" b="1" dirty="0" smtClean="0">
                <a:latin typeface="Bradley Hand ITC" panose="03070402050302030203" pitchFamily="66" charset="0"/>
              </a:rPr>
            </a:br>
            <a:r>
              <a:rPr lang="en-US" sz="2400" b="1" dirty="0" smtClean="0">
                <a:latin typeface="Bradley Hand ITC" panose="03070402050302030203" pitchFamily="66" charset="0"/>
              </a:rPr>
              <a:t>			Associated and Unassociated</a:t>
            </a:r>
            <a:endParaRPr lang="en-US" sz="2400" b="1" dirty="0">
              <a:latin typeface="Bradley Hand ITC" panose="03070402050302030203" pitchFamily="66" charset="0"/>
            </a:endParaRPr>
          </a:p>
        </p:txBody>
      </p:sp>
      <p:pic>
        <p:nvPicPr>
          <p:cNvPr id="6148" name="Picture 4"/>
          <p:cNvPicPr>
            <a:picLocks noGrp="1" noChangeAspect="1" noChangeArrowheads="1"/>
          </p:cNvPicPr>
          <p:nvPr>
            <p:ph sz="quarter" idx="13"/>
          </p:nvPr>
        </p:nvPicPr>
        <p:blipFill rotWithShape="1">
          <a:blip r:embed="rId2" cstate="print">
            <a:extLst>
              <a:ext uri="{28A0092B-C50C-407E-A947-70E740481C1C}">
                <a14:useLocalDpi xmlns:a14="http://schemas.microsoft.com/office/drawing/2010/main" xmlns="" val="0"/>
              </a:ext>
            </a:extLst>
          </a:blip>
          <a:srcRect t="11694"/>
          <a:stretch/>
        </p:blipFill>
        <p:spPr bwMode="auto">
          <a:xfrm>
            <a:off x="0" y="2514600"/>
            <a:ext cx="4705552" cy="4359766"/>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094891144"/>
      </p:ext>
    </p:extLst>
  </p:cSld>
  <p:clrMapOvr>
    <a:masterClrMapping/>
  </p:clrMapOvr>
  <mc:AlternateContent xmlns:mc="http://schemas.openxmlformats.org/markup-compatibility/2006">
    <mc:Choice xmlns:p14="http://schemas.microsoft.com/office/powerpoint/2010/main" xmlns="" Requires="p14">
      <p:transition spd="slow" p14:dur="2000">
        <p:split orient="vert"/>
      </p:transition>
    </mc:Choice>
    <mc:Fallback>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5200" y="304800"/>
            <a:ext cx="5486400" cy="1066800"/>
          </a:xfrm>
        </p:spPr>
        <p:txBody>
          <a:bodyPr>
            <a:normAutofit/>
          </a:bodyPr>
          <a:lstStyle/>
          <a:p>
            <a:pPr algn="ctr"/>
            <a:r>
              <a:rPr lang="en-US" sz="1600" dirty="0" smtClean="0">
                <a:latin typeface="Bradley Hand ITC" panose="03070402050302030203" pitchFamily="66" charset="0"/>
              </a:rPr>
              <a:t>CCA was pleased to be invited to the </a:t>
            </a:r>
            <a:br>
              <a:rPr lang="en-US" sz="1600" dirty="0" smtClean="0">
                <a:latin typeface="Bradley Hand ITC" panose="03070402050302030203" pitchFamily="66" charset="0"/>
              </a:rPr>
            </a:br>
            <a:r>
              <a:rPr lang="en-US" sz="1600" b="1" dirty="0" smtClean="0">
                <a:latin typeface="Bradley Hand ITC" panose="03070402050302030203" pitchFamily="66" charset="0"/>
              </a:rPr>
              <a:t>Mary, Queen of Carmel Formation Meeting. </a:t>
            </a:r>
            <a:r>
              <a:rPr lang="en-US" sz="1600" dirty="0" smtClean="0">
                <a:latin typeface="Bradley Hand ITC" panose="03070402050302030203" pitchFamily="66" charset="0"/>
              </a:rPr>
              <a:t>Two of our sisters were able to attend and thoroughly enjoyed their time. </a:t>
            </a:r>
            <a:endParaRPr lang="en-US" sz="1600" dirty="0">
              <a:latin typeface="Bradley Hand ITC" panose="03070402050302030203" pitchFamily="66" charset="0"/>
            </a:endParaRPr>
          </a:p>
        </p:txBody>
      </p:sp>
      <p:sp>
        <p:nvSpPr>
          <p:cNvPr id="4" name="Subtitle 3"/>
          <p:cNvSpPr>
            <a:spLocks noGrp="1"/>
          </p:cNvSpPr>
          <p:nvPr>
            <p:ph type="subTitle" idx="1"/>
          </p:nvPr>
        </p:nvSpPr>
        <p:spPr>
          <a:xfrm>
            <a:off x="4038600" y="5943600"/>
            <a:ext cx="4977763" cy="838200"/>
          </a:xfrm>
        </p:spPr>
        <p:txBody>
          <a:bodyPr>
            <a:normAutofit lnSpcReduction="10000"/>
          </a:bodyPr>
          <a:lstStyle/>
          <a:p>
            <a:pPr algn="r"/>
            <a:r>
              <a:rPr lang="en-US" sz="1000" b="1" i="1" dirty="0"/>
              <a:t>“We have fostered a broader acceptance </a:t>
            </a:r>
            <a:br>
              <a:rPr lang="en-US" sz="1000" b="1" i="1" dirty="0"/>
            </a:br>
            <a:r>
              <a:rPr lang="en-US" sz="1000" b="1" i="1" dirty="0"/>
              <a:t>    of unity in diversity </a:t>
            </a:r>
            <a:br>
              <a:rPr lang="en-US" sz="1000" b="1" i="1" dirty="0"/>
            </a:br>
            <a:r>
              <a:rPr lang="en-US" sz="1000" b="1" i="1" dirty="0"/>
              <a:t>    and the mutuality and communion of the Carmelite family, </a:t>
            </a:r>
            <a:br>
              <a:rPr lang="en-US" sz="1000" b="1" i="1" dirty="0"/>
            </a:br>
            <a:r>
              <a:rPr lang="en-US" sz="1000" b="1" i="1" dirty="0"/>
              <a:t>   especially by continued collaboration </a:t>
            </a:r>
            <a:br>
              <a:rPr lang="en-US" sz="1000" b="1" i="1" dirty="0"/>
            </a:br>
            <a:r>
              <a:rPr lang="en-US" sz="1000" b="1" i="1" dirty="0"/>
              <a:t>   among associations/federations at home and abroad. “</a:t>
            </a:r>
          </a:p>
          <a:p>
            <a:endParaRPr lang="en-US" sz="1200" b="1" i="1" dirty="0"/>
          </a:p>
        </p:txBody>
      </p:sp>
      <p:graphicFrame>
        <p:nvGraphicFramePr>
          <p:cNvPr id="5" name="Object 4"/>
          <p:cNvGraphicFramePr>
            <a:graphicFrameLocks noChangeAspect="1"/>
          </p:cNvGraphicFramePr>
          <p:nvPr>
            <p:extLst>
              <p:ext uri="{D42A27DB-BD31-4B8C-83A1-F6EECF244321}">
                <p14:modId xmlns:p14="http://schemas.microsoft.com/office/powerpoint/2010/main" xmlns="" val="4090135867"/>
              </p:ext>
            </p:extLst>
          </p:nvPr>
        </p:nvGraphicFramePr>
        <p:xfrm>
          <a:off x="4953000" y="1422400"/>
          <a:ext cx="3140075" cy="4064000"/>
        </p:xfrm>
        <a:graphic>
          <a:graphicData uri="http://schemas.openxmlformats.org/presentationml/2006/ole">
            <p:oleObj spid="_x0000_s3091" name="Acrobat Document" r:id="rId3" imgW="7768440" imgH="10058400" progId="AcroExch.Document.DC">
              <p:embed/>
            </p:oleObj>
          </a:graphicData>
        </a:graphic>
      </p:graphicFrame>
    </p:spTree>
    <p:extLst>
      <p:ext uri="{BB962C8B-B14F-4D97-AF65-F5344CB8AC3E}">
        <p14:creationId xmlns:p14="http://schemas.microsoft.com/office/powerpoint/2010/main" xmlns="" val="197431239"/>
      </p:ext>
    </p:extLst>
  </p:cSld>
  <p:clrMapOvr>
    <a:masterClrMapping/>
  </p:clrMapOvr>
  <p:transition spd="slow" advClick="0" advTm="4000">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399"/>
            <a:ext cx="8334375" cy="685801"/>
          </a:xfrm>
        </p:spPr>
        <p:txBody>
          <a:bodyPr>
            <a:normAutofit/>
          </a:bodyPr>
          <a:lstStyle/>
          <a:p>
            <a:r>
              <a:rPr lang="en-US" sz="2800" dirty="0" smtClean="0">
                <a:latin typeface="Bradley Hand ITC" panose="03070402050302030203" pitchFamily="66" charset="0"/>
              </a:rPr>
              <a:t>Deepening our lives through sharing, prayer…</a:t>
            </a:r>
            <a:endParaRPr lang="en-US" sz="2800" dirty="0">
              <a:latin typeface="Bradley Hand ITC" panose="03070402050302030203" pitchFamily="66" charset="0"/>
            </a:endParaRPr>
          </a:p>
        </p:txBody>
      </p:sp>
      <p:pic>
        <p:nvPicPr>
          <p:cNvPr id="1026" name="Picture 2" descr="C:\Users\liturgy1\Desktop\Qof C Formation Mtg\IMG_1392.JPG"/>
          <p:cNvPicPr>
            <a:picLocks noGrp="1" noChangeAspect="1" noChangeArrowheads="1"/>
          </p:cNvPicPr>
          <p:nvPr>
            <p:ph sz="quarter" idx="13"/>
          </p:nvPr>
        </p:nvPicPr>
        <p:blipFill rotWithShape="1">
          <a:blip r:embed="rId2" cstate="print">
            <a:extLst>
              <a:ext uri="{28A0092B-C50C-407E-A947-70E740481C1C}">
                <a14:useLocalDpi xmlns:a14="http://schemas.microsoft.com/office/drawing/2010/main" xmlns="" val="0"/>
              </a:ext>
            </a:extLst>
          </a:blip>
          <a:srcRect t="13465" b="11019"/>
          <a:stretch/>
        </p:blipFill>
        <p:spPr bwMode="auto">
          <a:xfrm>
            <a:off x="76200" y="1066800"/>
            <a:ext cx="4876800" cy="2762053"/>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027" name="Picture 3" descr="C:\Users\liturgy1\Desktop\Qof C Formation Mtg\IMG_0649.jpe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00" t="15678" r="100" b="2291"/>
          <a:stretch/>
        </p:blipFill>
        <p:spPr bwMode="auto">
          <a:xfrm>
            <a:off x="4495800" y="3962400"/>
            <a:ext cx="4389120" cy="2700308"/>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028" name="Picture 4" descr="C:\Users\liturgy1\Desktop\Qof C Formation Mtg\IMG_0610.jpe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734927" y="838200"/>
            <a:ext cx="4145280" cy="310896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pic>
        <p:nvPicPr>
          <p:cNvPr id="1029" name="Picture 5" descr="C:\Users\liturgy1\Desktop\Qof C Formation Mtg\IMG_1394.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52400" y="3355628"/>
            <a:ext cx="4511040" cy="338328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78728228"/>
      </p:ext>
    </p:extLst>
  </p:cSld>
  <p:clrMapOvr>
    <a:masterClrMapping/>
  </p:clrMapOvr>
  <mc:AlternateContent xmlns:mc="http://schemas.openxmlformats.org/markup-compatibility/2006">
    <mc:Choice xmlns:p14="http://schemas.microsoft.com/office/powerpoint/2010/main" xmlns="" Requires="p14">
      <p:transition spd="slow" p14:dur="4000">
        <p:split orient="vert"/>
      </p:transition>
    </mc:Choice>
    <mc:Fallback>
      <p:transition spd="slow" advClick="0" advTm="4000">
        <p:split orient="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7038975" cy="838201"/>
          </a:xfrm>
        </p:spPr>
        <p:txBody>
          <a:bodyPr/>
          <a:lstStyle/>
          <a:p>
            <a:r>
              <a:rPr lang="en-US" dirty="0" smtClean="0">
                <a:latin typeface="Bradley Hand ITC" panose="03070402050302030203" pitchFamily="66" charset="0"/>
              </a:rPr>
              <a:t>…and the support of friendship.</a:t>
            </a:r>
            <a:endParaRPr lang="en-US" dirty="0"/>
          </a:p>
        </p:txBody>
      </p:sp>
      <p:pic>
        <p:nvPicPr>
          <p:cNvPr id="2051" name="Picture 3" descr="C:\Users\liturgy1\Desktop\Qof C Formation Mtg\IMG_0878.jpe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1000" y="1295400"/>
            <a:ext cx="6096000" cy="45720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sp>
        <p:nvSpPr>
          <p:cNvPr id="4" name="Content Placeholder 3"/>
          <p:cNvSpPr>
            <a:spLocks noGrp="1"/>
          </p:cNvSpPr>
          <p:nvPr>
            <p:ph sz="quarter" idx="13"/>
          </p:nvPr>
        </p:nvSpPr>
        <p:spPr>
          <a:xfrm>
            <a:off x="304800" y="961848"/>
            <a:ext cx="8595360" cy="4937760"/>
          </a:xfrm>
        </p:spPr>
        <p:txBody>
          <a:bodyPr/>
          <a:lstStyle/>
          <a:p>
            <a:endParaRPr lang="en-US" dirty="0"/>
          </a:p>
        </p:txBody>
      </p:sp>
      <p:sp>
        <p:nvSpPr>
          <p:cNvPr id="5" name="Rectangle 4"/>
          <p:cNvSpPr/>
          <p:nvPr/>
        </p:nvSpPr>
        <p:spPr>
          <a:xfrm>
            <a:off x="4876800" y="5396805"/>
            <a:ext cx="3985967" cy="1384995"/>
          </a:xfrm>
          <a:prstGeom prst="rect">
            <a:avLst/>
          </a:prstGeom>
        </p:spPr>
        <p:txBody>
          <a:bodyPr wrap="square">
            <a:spAutoFit/>
          </a:bodyPr>
          <a:lstStyle/>
          <a:p>
            <a:pPr algn="r"/>
            <a:r>
              <a:rPr lang="en-US" sz="1200" b="1" i="1" dirty="0"/>
              <a:t>“We have fostered a broader acceptance </a:t>
            </a:r>
            <a:br>
              <a:rPr lang="en-US" sz="1200" b="1" i="1" dirty="0"/>
            </a:br>
            <a:r>
              <a:rPr lang="en-US" sz="1200" b="1" i="1" dirty="0"/>
              <a:t>    of unity in diversity </a:t>
            </a:r>
            <a:br>
              <a:rPr lang="en-US" sz="1200" b="1" i="1" dirty="0"/>
            </a:br>
            <a:r>
              <a:rPr lang="en-US" sz="1200" b="1" i="1" dirty="0"/>
              <a:t>    and the mutuality and communion of the Carmelite family, </a:t>
            </a:r>
            <a:br>
              <a:rPr lang="en-US" sz="1200" b="1" i="1" dirty="0"/>
            </a:br>
            <a:r>
              <a:rPr lang="en-US" sz="1200" b="1" i="1" dirty="0"/>
              <a:t>   especially by continued collaboration </a:t>
            </a:r>
            <a:br>
              <a:rPr lang="en-US" sz="1200" b="1" i="1" dirty="0"/>
            </a:br>
            <a:r>
              <a:rPr lang="en-US" sz="1200" b="1" i="1" dirty="0"/>
              <a:t>   among associations/federations at home and abroad. “</a:t>
            </a:r>
          </a:p>
          <a:p>
            <a:endParaRPr lang="en-US" sz="1200" b="1" i="1" dirty="0"/>
          </a:p>
        </p:txBody>
      </p:sp>
    </p:spTree>
    <p:extLst>
      <p:ext uri="{BB962C8B-B14F-4D97-AF65-F5344CB8AC3E}">
        <p14:creationId xmlns:p14="http://schemas.microsoft.com/office/powerpoint/2010/main" xmlns="" val="3670822682"/>
      </p:ext>
    </p:extLst>
  </p:cSld>
  <p:clrMapOvr>
    <a:masterClrMapping/>
  </p:clrMapOvr>
  <mc:AlternateContent xmlns:mc="http://schemas.openxmlformats.org/markup-compatibility/2006">
    <mc:Choice xmlns:p14="http://schemas.microsoft.com/office/powerpoint/2010/main" xmlns="" Requires="p14">
      <p:transition spd="slow" p14:dur="4000">
        <p:split orient="vert"/>
      </p:transition>
    </mc:Choice>
    <mc:Fallback>
      <p:transition spd="slow" advClick="0" advTm="4000">
        <p:split orient="ver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4953000" y="6174753"/>
            <a:ext cx="3956115" cy="683247"/>
          </a:xfrm>
        </p:spPr>
        <p:txBody>
          <a:bodyPr>
            <a:normAutofit/>
          </a:bodyPr>
          <a:lstStyle/>
          <a:p>
            <a:pPr algn="r"/>
            <a:r>
              <a:rPr lang="en-US" sz="3200" dirty="0" smtClean="0">
                <a:latin typeface="LTZapfino One" panose="02000506020000020002" pitchFamily="2" charset="0"/>
              </a:rPr>
              <a:t>Consecrated Life In Communion</a:t>
            </a:r>
            <a:endParaRPr lang="en-US" sz="3200" dirty="0">
              <a:latin typeface="LTZapfino One" panose="02000506020000020002" pitchFamily="2" charset="0"/>
            </a:endParaRPr>
          </a:p>
        </p:txBody>
      </p:sp>
      <p:sp>
        <p:nvSpPr>
          <p:cNvPr id="2" name="Title 1"/>
          <p:cNvSpPr>
            <a:spLocks noGrp="1"/>
          </p:cNvSpPr>
          <p:nvPr>
            <p:ph type="title"/>
          </p:nvPr>
        </p:nvSpPr>
        <p:spPr>
          <a:xfrm>
            <a:off x="3429000" y="21210"/>
            <a:ext cx="5638800" cy="990600"/>
          </a:xfrm>
        </p:spPr>
        <p:txBody>
          <a:bodyPr>
            <a:normAutofit/>
          </a:bodyPr>
          <a:lstStyle/>
          <a:p>
            <a:r>
              <a:rPr lang="en-US" sz="2800" dirty="0" smtClean="0">
                <a:latin typeface="Bradley Hand ITC" panose="03070402050302030203" pitchFamily="66" charset="0"/>
              </a:rPr>
              <a:t> </a:t>
            </a:r>
            <a:r>
              <a:rPr lang="en-US" dirty="0" err="1" smtClean="0">
                <a:latin typeface="Bradley Hand ITC" panose="03070402050302030203" pitchFamily="66" charset="0"/>
              </a:rPr>
              <a:t>rome</a:t>
            </a:r>
            <a:endParaRPr lang="en-US" dirty="0">
              <a:latin typeface="Bradley Hand ITC" panose="03070402050302030203" pitchFamily="66" charset="0"/>
            </a:endParaRPr>
          </a:p>
        </p:txBody>
      </p:sp>
      <p:pic>
        <p:nvPicPr>
          <p:cNvPr id="4098" name="Picture 2"/>
          <p:cNvPicPr>
            <a:picLocks noGrp="1" noChangeAspect="1" noChangeArrowheads="1"/>
          </p:cNvPicPr>
          <p:nvPr>
            <p:ph sz="quarter" idx="4294967295"/>
          </p:nvPr>
        </p:nvPicPr>
        <p:blipFill rotWithShape="1">
          <a:blip r:embed="rId2" cstate="print">
            <a:extLst>
              <a:ext uri="{28A0092B-C50C-407E-A947-70E740481C1C}">
                <a14:useLocalDpi xmlns:a14="http://schemas.microsoft.com/office/drawing/2010/main" xmlns="" val="0"/>
              </a:ext>
            </a:extLst>
          </a:blip>
          <a:srcRect l="2073" t="3169" r="7796" b="1183"/>
          <a:stretch/>
        </p:blipFill>
        <p:spPr bwMode="auto">
          <a:xfrm>
            <a:off x="3345730" y="914400"/>
            <a:ext cx="3893270" cy="5335735"/>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108579446"/>
      </p:ext>
    </p:extLst>
  </p:cSld>
  <p:clrMapOvr>
    <a:masterClrMapping/>
  </p:clrMapOvr>
  <mc:AlternateContent xmlns:mc="http://schemas.openxmlformats.org/markup-compatibility/2006">
    <mc:Choice xmlns:p14="http://schemas.microsoft.com/office/powerpoint/2010/main" xmlns="" Requires="p14">
      <p:transition spd="slow" p14:dur="4000">
        <p:split orient="vert"/>
      </p:transition>
    </mc:Choice>
    <mc:Fallback>
      <p:transition spd="slow" advClick="0" advTm="4000">
        <p:split orient="ver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Grp="1" noChangeAspect="1" noChangeArrowheads="1"/>
          </p:cNvPicPr>
          <p:nvPr>
            <p:ph sz="quarter" idx="4294967295"/>
          </p:nvPr>
        </p:nvPicPr>
        <p:blipFill rotWithShape="1">
          <a:blip r:embed="rId2" cstate="print">
            <a:extLst>
              <a:ext uri="{28A0092B-C50C-407E-A947-70E740481C1C}">
                <a14:useLocalDpi xmlns:a14="http://schemas.microsoft.com/office/drawing/2010/main" xmlns="" val="0"/>
              </a:ext>
            </a:extLst>
          </a:blip>
          <a:srcRect l="7310" t="6587" r="5960" b="42480"/>
          <a:stretch/>
        </p:blipFill>
        <p:spPr bwMode="auto">
          <a:xfrm>
            <a:off x="-4" y="228600"/>
            <a:ext cx="5896297" cy="4480560"/>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127" name="Picture 7" descr="C:\Users\liturgy1\AppData\Local\Microsoft\Windows\Temporary Internet Files\Content.IE5\YX4JQ7DR\start-your-blog[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360000">
            <a:off x="171286" y="4157347"/>
            <a:ext cx="1925796" cy="192024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4419600" y="6143126"/>
            <a:ext cx="3416320" cy="400110"/>
          </a:xfrm>
          <a:prstGeom prst="rect">
            <a:avLst/>
          </a:prstGeom>
        </p:spPr>
        <p:txBody>
          <a:bodyPr wrap="none">
            <a:spAutoFit/>
          </a:bodyPr>
          <a:lstStyle/>
          <a:p>
            <a:r>
              <a:rPr lang="en-US" sz="2000" b="1" i="1" dirty="0"/>
              <a:t>Ready or not – here we come!</a:t>
            </a:r>
          </a:p>
        </p:txBody>
      </p:sp>
      <p:pic>
        <p:nvPicPr>
          <p:cNvPr id="5131" name="Picture 11" descr="C:\Users\liturgy1\Desktop\Claire Rome Photos 2016\Jan 31 '16 Sun\DSC06085.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791200" y="200568"/>
            <a:ext cx="3108960" cy="46634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7170" name="Picture 2" descr="C:\Users\liturgy1\Desktop\Claire Rome Photos 2016\Jan 27 '16 Wed\Boston France Rome BT &amp; I.JP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20370" t="15945" r="6564"/>
          <a:stretch/>
        </p:blipFill>
        <p:spPr bwMode="auto">
          <a:xfrm>
            <a:off x="1981200" y="2029368"/>
            <a:ext cx="1967275" cy="3017520"/>
          </a:xfrm>
          <a:prstGeom prst="rect">
            <a:avLst/>
          </a:prstGeom>
          <a:noFill/>
          <a:extLst>
            <a:ext uri="{909E8E84-426E-40DD-AFC4-6F175D3DCCD1}">
              <a14:hiddenFill xmlns:a14="http://schemas.microsoft.com/office/drawing/2010/main" xmlns="">
                <a:solidFill>
                  <a:srgbClr val="FFFFFF"/>
                </a:solidFill>
              </a14:hiddenFill>
            </a:ext>
          </a:extLst>
        </p:spPr>
      </p:pic>
      <p:pic>
        <p:nvPicPr>
          <p:cNvPr id="5124" name="Picture 4" descr="C:\Users\liturgy1\AppData\Local\Microsoft\Windows\Temporary Internet Files\Content.IE5\NFA18G58\rome_gladiator[1].gif"/>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048000" y="4157849"/>
            <a:ext cx="2457450" cy="2438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49682891"/>
      </p:ext>
    </p:extLst>
  </p:cSld>
  <p:clrMapOvr>
    <a:masterClrMapping/>
  </p:clrMapOvr>
  <mc:AlternateContent xmlns:mc="http://schemas.openxmlformats.org/markup-compatibility/2006">
    <mc:Choice xmlns:p14="http://schemas.microsoft.com/office/powerpoint/2010/main" xmlns="" Requires="p14">
      <p:transition spd="slow" p14:dur="4000">
        <p:split orient="vert"/>
      </p:transition>
    </mc:Choice>
    <mc:Fallback>
      <p:transition spd="slow" advClick="0" advTm="4000">
        <p:split orient="ver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Bradley Hand ITC" panose="03070402050302030203" pitchFamily="66" charset="0"/>
              </a:rPr>
              <a:t>…and we came</a:t>
            </a:r>
            <a:endParaRPr lang="en-US" b="1" dirty="0">
              <a:latin typeface="Bradley Hand ITC" panose="03070402050302030203" pitchFamily="66" charset="0"/>
            </a:endParaRPr>
          </a:p>
        </p:txBody>
      </p:sp>
      <p:sp>
        <p:nvSpPr>
          <p:cNvPr id="4" name="Content Placeholder 3"/>
          <p:cNvSpPr>
            <a:spLocks noGrp="1"/>
          </p:cNvSpPr>
          <p:nvPr>
            <p:ph sz="quarter" idx="14"/>
          </p:nvPr>
        </p:nvSpPr>
        <p:spPr/>
        <p:txBody>
          <a:bodyPr/>
          <a:lstStyle/>
          <a:p>
            <a:endParaRPr lang="en-US" dirty="0"/>
          </a:p>
        </p:txBody>
      </p:sp>
      <p:pic>
        <p:nvPicPr>
          <p:cNvPr id="7173" name="Picture 5" descr="C:\Users\liturgy1\Desktop\Claire Rome Photos 2016\St Paul Outside the Walls\DSC06202.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29276" r="12210"/>
          <a:stretch/>
        </p:blipFill>
        <p:spPr bwMode="auto">
          <a:xfrm>
            <a:off x="16851" y="3916680"/>
            <a:ext cx="5618481" cy="3017520"/>
          </a:xfrm>
          <a:prstGeom prst="rect">
            <a:avLst/>
          </a:prstGeom>
          <a:noFill/>
          <a:extLst>
            <a:ext uri="{909E8E84-426E-40DD-AFC4-6F175D3DCCD1}">
              <a14:hiddenFill xmlns:a14="http://schemas.microsoft.com/office/drawing/2010/main" xmlns="">
                <a:solidFill>
                  <a:srgbClr val="FFFFFF"/>
                </a:solidFill>
              </a14:hiddenFill>
            </a:ext>
          </a:extLst>
        </p:spPr>
      </p:pic>
      <p:pic>
        <p:nvPicPr>
          <p:cNvPr id="7174" name="Picture 6" descr="C:\Users\liturgy1\Desktop\Claire Rome Photos 2016\Jan 29 '16 Fri\DSC06002.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20119" r="28737" b="14197"/>
          <a:stretch/>
        </p:blipFill>
        <p:spPr bwMode="auto">
          <a:xfrm>
            <a:off x="176729" y="1478280"/>
            <a:ext cx="4166671" cy="256032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7175" name="Picture 7" descr="C:\Users\liturgy1\Desktop\Claire Rome Photos 2016\Jan 29 '16 Fri\DSC06015.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40947" t="28644" r="6631" b="14987"/>
          <a:stretch/>
        </p:blipFill>
        <p:spPr bwMode="auto">
          <a:xfrm>
            <a:off x="4350618" y="3392003"/>
            <a:ext cx="4793382" cy="34362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7176" name="Picture 8" descr="C:\Users\liturgy1\Desktop\Claire Rome Photos 2016\Jan 29 '16 Fri\DSC06044.JP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20105" r="13263" b="19066"/>
          <a:stretch/>
        </p:blipFill>
        <p:spPr bwMode="auto">
          <a:xfrm>
            <a:off x="4898146" y="-9427"/>
            <a:ext cx="4291009" cy="34747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7171" name="Picture 3" descr="C:\Users\liturgy1\AppData\Local\Microsoft\Windows\Temporary Internet Files\Content.IE5\KM141IIK\600px-Globe.svg[1].png"/>
          <p:cNvPicPr>
            <a:picLocks noGrp="1" noChangeAspect="1" noChangeArrowheads="1"/>
          </p:cNvPicPr>
          <p:nvPr>
            <p:ph sz="quarter" idx="13"/>
          </p:nvPr>
        </p:nvPicPr>
        <p:blipFill>
          <a:blip r:embed="rId6" cstate="print">
            <a:extLst>
              <a:ext uri="{28A0092B-C50C-407E-A947-70E740481C1C}">
                <a14:useLocalDpi xmlns:a14="http://schemas.microsoft.com/office/drawing/2010/main" xmlns="" val="0"/>
              </a:ext>
            </a:extLst>
          </a:blip>
          <a:srcRect/>
          <a:stretch>
            <a:fillRect/>
          </a:stretch>
        </p:blipFill>
        <p:spPr bwMode="auto">
          <a:xfrm>
            <a:off x="3505200" y="1295400"/>
            <a:ext cx="2377440" cy="237744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63020368"/>
      </p:ext>
    </p:extLst>
  </p:cSld>
  <p:clrMapOvr>
    <a:masterClrMapping/>
  </p:clrMapOvr>
  <mc:AlternateContent xmlns:mc="http://schemas.openxmlformats.org/markup-compatibility/2006">
    <mc:Choice xmlns:p14="http://schemas.microsoft.com/office/powerpoint/2010/main" xmlns="" Requires="p14">
      <p:transition spd="slow" p14:dur="4000">
        <p:split orient="vert"/>
      </p:transition>
    </mc:Choice>
    <mc:Fallback>
      <p:transition spd="slow" advClick="0" advTm="4000">
        <p:split orient="ver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3"/>
          </p:nvPr>
        </p:nvSpPr>
        <p:spPr>
          <a:xfrm>
            <a:off x="119063" y="2590800"/>
            <a:ext cx="2619375" cy="1295400"/>
          </a:xfrm>
        </p:spPr>
        <p:txBody>
          <a:bodyPr>
            <a:normAutofit lnSpcReduction="10000"/>
          </a:bodyPr>
          <a:lstStyle/>
          <a:p>
            <a:pPr marL="0" indent="0">
              <a:buNone/>
            </a:pPr>
            <a:r>
              <a:rPr lang="en-US" sz="2400" b="1" dirty="0" smtClean="0">
                <a:latin typeface="Bradley Hand ITC" panose="03070402050302030203" pitchFamily="66" charset="0"/>
              </a:rPr>
              <a:t>From every nation </a:t>
            </a:r>
          </a:p>
          <a:p>
            <a:pPr marL="0" indent="0">
              <a:buNone/>
            </a:pPr>
            <a:r>
              <a:rPr lang="en-US" sz="2400" b="1" dirty="0">
                <a:latin typeface="Bradley Hand ITC" panose="03070402050302030203" pitchFamily="66" charset="0"/>
              </a:rPr>
              <a:t> </a:t>
            </a:r>
            <a:r>
              <a:rPr lang="en-US" sz="2400" b="1" dirty="0" smtClean="0">
                <a:latin typeface="Bradley Hand ITC" panose="03070402050302030203" pitchFamily="66" charset="0"/>
              </a:rPr>
              <a:t>    on earth</a:t>
            </a:r>
          </a:p>
          <a:p>
            <a:pPr marL="0" indent="0">
              <a:buNone/>
            </a:pPr>
            <a:r>
              <a:rPr lang="en-US" sz="2400" b="1" dirty="0" smtClean="0">
                <a:latin typeface="Bradley Hand ITC" panose="03070402050302030203" pitchFamily="66" charset="0"/>
              </a:rPr>
              <a:t>          we came…!</a:t>
            </a:r>
            <a:endParaRPr lang="en-US" sz="2400" b="1" dirty="0">
              <a:latin typeface="Bradley Hand ITC" panose="03070402050302030203" pitchFamily="66" charset="0"/>
            </a:endParaRPr>
          </a:p>
        </p:txBody>
      </p:sp>
      <p:sp>
        <p:nvSpPr>
          <p:cNvPr id="4" name="Content Placeholder 3"/>
          <p:cNvSpPr>
            <a:spLocks noGrp="1"/>
          </p:cNvSpPr>
          <p:nvPr>
            <p:ph sz="quarter" idx="14"/>
          </p:nvPr>
        </p:nvSpPr>
        <p:spPr/>
        <p:txBody>
          <a:bodyPr/>
          <a:lstStyle/>
          <a:p>
            <a:endParaRPr lang="en-US" dirty="0"/>
          </a:p>
        </p:txBody>
      </p:sp>
      <p:pic>
        <p:nvPicPr>
          <p:cNvPr id="5" name="Picture 3" descr="C:\Users\liturgy1\Desktop\Claire Rome Photos 2016\Jan 29 '16 Fri\Paul VI Grp of Nuns.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0451" t="14162" r="11495" b="27229"/>
          <a:stretch/>
        </p:blipFill>
        <p:spPr bwMode="auto">
          <a:xfrm>
            <a:off x="-14317" y="3886200"/>
            <a:ext cx="5195917" cy="292608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9219" name="Picture 3" descr="C:\Users\liturgy1\Desktop\Claire Rome Photos 2016\Jan 29 '16 Fri\BT &amp; May Catherine.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913120" y="-91440"/>
            <a:ext cx="3154680" cy="420624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9223" name="Picture 7" descr="C:\Users\liturgy1\AppData\Local\Microsoft\Windows\Temporary Internet Files\Content.IE5\WZCN8625\16897-illustration-of-a-globe-pv[1].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57200" y="157162"/>
            <a:ext cx="2281238" cy="2281238"/>
          </a:xfrm>
          <a:prstGeom prst="rect">
            <a:avLst/>
          </a:prstGeom>
          <a:noFill/>
          <a:extLst>
            <a:ext uri="{909E8E84-426E-40DD-AFC4-6F175D3DCCD1}">
              <a14:hiddenFill xmlns:a14="http://schemas.microsoft.com/office/drawing/2010/main" xmlns="">
                <a:solidFill>
                  <a:srgbClr val="FFFFFF"/>
                </a:solidFill>
              </a14:hiddenFill>
            </a:ext>
          </a:extLst>
        </p:spPr>
      </p:pic>
      <p:pic>
        <p:nvPicPr>
          <p:cNvPr id="6147" name="Picture 3" descr="C:\Users\liturgy1\Desktop\Claire Rome Photos 2016\Jan 28 '16 Thurs\Salesianum\DSC06174.JP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29948" r="24138" b="18500"/>
          <a:stretch/>
        </p:blipFill>
        <p:spPr bwMode="auto">
          <a:xfrm>
            <a:off x="2738438" y="30480"/>
            <a:ext cx="3322677" cy="393192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6146" name="Picture 2" descr="C:\Users\liturgy1\Desktop\Claire Rome Photos 2016\Jan 28 '16 Thurs\Salesianum\DSC06165.JPG"/>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10825" t="8286" r="18084" b="18500"/>
          <a:stretch/>
        </p:blipFill>
        <p:spPr bwMode="auto">
          <a:xfrm>
            <a:off x="4114800" y="3429000"/>
            <a:ext cx="4927829" cy="338328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5121475"/>
      </p:ext>
    </p:extLst>
  </p:cSld>
  <p:clrMapOvr>
    <a:masterClrMapping/>
  </p:clrMapOvr>
  <mc:AlternateContent xmlns:mc="http://schemas.openxmlformats.org/markup-compatibility/2006">
    <mc:Choice xmlns:p14="http://schemas.microsoft.com/office/powerpoint/2010/main" xmlns="" Requires="p14">
      <p:transition spd="slow" p14:dur="4000">
        <p:split orient="vert"/>
      </p:transition>
    </mc:Choice>
    <mc:Fallback>
      <p:transition spd="slow" advClick="0" advTm="4000">
        <p:split orient="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799" y="-185374"/>
            <a:ext cx="8591550" cy="1066800"/>
          </a:xfrm>
        </p:spPr>
        <p:txBody>
          <a:bodyPr>
            <a:normAutofit/>
          </a:bodyPr>
          <a:lstStyle/>
          <a:p>
            <a:r>
              <a:rPr lang="en-US" sz="2800" b="1" dirty="0" smtClean="0">
                <a:latin typeface="Bradley Hand ITC" panose="03070402050302030203" pitchFamily="66" charset="0"/>
              </a:rPr>
              <a:t>Each morning we braved the security lines</a:t>
            </a:r>
            <a:endParaRPr lang="en-US" sz="2800" b="1" dirty="0">
              <a:latin typeface="Bradley Hand ITC" panose="03070402050302030203" pitchFamily="66" charset="0"/>
            </a:endParaRPr>
          </a:p>
        </p:txBody>
      </p:sp>
      <p:sp>
        <p:nvSpPr>
          <p:cNvPr id="7" name="Content Placeholder 6"/>
          <p:cNvSpPr>
            <a:spLocks noGrp="1"/>
          </p:cNvSpPr>
          <p:nvPr>
            <p:ph sz="quarter" idx="13"/>
          </p:nvPr>
        </p:nvSpPr>
        <p:spPr/>
        <p:txBody>
          <a:bodyPr/>
          <a:lstStyle/>
          <a:p>
            <a:endParaRPr lang="en-US" dirty="0"/>
          </a:p>
        </p:txBody>
      </p:sp>
      <p:sp>
        <p:nvSpPr>
          <p:cNvPr id="8" name="Content Placeholder 7"/>
          <p:cNvSpPr>
            <a:spLocks noGrp="1"/>
          </p:cNvSpPr>
          <p:nvPr>
            <p:ph sz="quarter" idx="14"/>
          </p:nvPr>
        </p:nvSpPr>
        <p:spPr/>
        <p:txBody>
          <a:bodyPr/>
          <a:lstStyle/>
          <a:p>
            <a:endParaRPr lang="en-US" dirty="0"/>
          </a:p>
        </p:txBody>
      </p:sp>
      <p:sp>
        <p:nvSpPr>
          <p:cNvPr id="6" name="Text Placeholder 5"/>
          <p:cNvSpPr>
            <a:spLocks noGrp="1"/>
          </p:cNvSpPr>
          <p:nvPr>
            <p:ph type="body" sz="half" idx="2"/>
          </p:nvPr>
        </p:nvSpPr>
        <p:spPr/>
        <p:txBody>
          <a:bodyPr/>
          <a:lstStyle/>
          <a:p>
            <a:endParaRPr lang="en-US"/>
          </a:p>
        </p:txBody>
      </p:sp>
      <p:sp>
        <p:nvSpPr>
          <p:cNvPr id="9" name="Text Placeholder 8"/>
          <p:cNvSpPr>
            <a:spLocks noGrp="1"/>
          </p:cNvSpPr>
          <p:nvPr>
            <p:ph type="body" sz="half" idx="15"/>
          </p:nvPr>
        </p:nvSpPr>
        <p:spPr/>
        <p:txBody>
          <a:bodyPr/>
          <a:lstStyle/>
          <a:p>
            <a:endParaRPr lang="en-US"/>
          </a:p>
        </p:txBody>
      </p:sp>
      <p:pic>
        <p:nvPicPr>
          <p:cNvPr id="2052" name="Picture 4" descr="C:\Users\liturgy1\Desktop\Claire Rome Photos 2016\Feb 1 '16 Mon\DSC06107.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1628"/>
          <a:stretch/>
        </p:blipFill>
        <p:spPr bwMode="auto">
          <a:xfrm>
            <a:off x="5257800" y="890067"/>
            <a:ext cx="3757534" cy="28346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53" name="Picture 5" descr="C:\Users\liturgy1\Desktop\Claire Rome Photos 2016\Feb 1 '16 Mon\DSC06108.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17189"/>
          <a:stretch/>
        </p:blipFill>
        <p:spPr bwMode="auto">
          <a:xfrm>
            <a:off x="637095" y="3830371"/>
            <a:ext cx="3553905" cy="28610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51" name="Picture 3" descr="C:\Users\liturgy1\Desktop\Claire Rome Photos 2016\Feb 1 '16 Mon\DSC06105.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37693" b="8007"/>
          <a:stretch/>
        </p:blipFill>
        <p:spPr bwMode="auto">
          <a:xfrm>
            <a:off x="4904989" y="3491027"/>
            <a:ext cx="3251468" cy="320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50" name="Picture 2" descr="C:\Users\liturgy1\Desktop\Claire Rome Photos 2016\Feb 1 '16 Mon\DSC06104.JP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20780" b="19690"/>
          <a:stretch/>
        </p:blipFill>
        <p:spPr bwMode="auto">
          <a:xfrm>
            <a:off x="308727" y="1183806"/>
            <a:ext cx="4600190" cy="31089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xmlns="" val="4260412703"/>
      </p:ext>
    </p:extLst>
  </p:cSld>
  <p:clrMapOvr>
    <a:masterClrMapping/>
  </p:clrMapOvr>
  <mc:AlternateContent xmlns:mc="http://schemas.openxmlformats.org/markup-compatibility/2006">
    <mc:Choice xmlns:p14="http://schemas.microsoft.com/office/powerpoint/2010/main" xmlns="" Requires="p14">
      <p:transition spd="slow" p14:dur="4000">
        <p:split orient="vert"/>
      </p:transition>
    </mc:Choice>
    <mc:Fallback>
      <p:transition spd="slow" advClick="0" advTm="4000">
        <p:split orient="ver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4800" y="0"/>
            <a:ext cx="8591550" cy="762000"/>
          </a:xfrm>
        </p:spPr>
        <p:txBody>
          <a:bodyPr>
            <a:normAutofit/>
          </a:bodyPr>
          <a:lstStyle/>
          <a:p>
            <a:r>
              <a:rPr lang="en-US" sz="2800" b="1" dirty="0" smtClean="0">
                <a:latin typeface="Bradley Hand ITC" panose="03070402050302030203" pitchFamily="66" charset="0"/>
              </a:rPr>
              <a:t>   Did I mention the security lines? </a:t>
            </a:r>
            <a:endParaRPr lang="en-US" sz="2800" b="1" dirty="0">
              <a:latin typeface="Bradley Hand ITC" panose="03070402050302030203" pitchFamily="66" charset="0"/>
            </a:endParaRPr>
          </a:p>
        </p:txBody>
      </p:sp>
      <p:pic>
        <p:nvPicPr>
          <p:cNvPr id="4098" name="Picture 2" descr="C:\Users\liturgy1\Desktop\Claire Rome Photos 2016\Jan 29 '16 Fri\DSC0599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7285" y="953678"/>
            <a:ext cx="8229600" cy="5486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xmlns="" val="3866719"/>
      </p:ext>
    </p:extLst>
  </p:cSld>
  <p:clrMapOvr>
    <a:masterClrMapping/>
  </p:clrMapOvr>
  <mc:AlternateContent xmlns:mc="http://schemas.openxmlformats.org/markup-compatibility/2006">
    <mc:Choice xmlns:p14="http://schemas.microsoft.com/office/powerpoint/2010/main" xmlns="" Requires="p14">
      <p:transition spd="slow" p14:dur="4000">
        <p:split orient="vert"/>
      </p:transition>
    </mc:Choice>
    <mc:Fallback>
      <p:transition spd="slow" advClick="0" advTm="4000">
        <p:split orient="ver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591550" cy="1066800"/>
          </a:xfrm>
        </p:spPr>
        <p:txBody>
          <a:bodyPr/>
          <a:lstStyle/>
          <a:p>
            <a:r>
              <a:rPr lang="en-US" b="1" dirty="0" smtClean="0">
                <a:latin typeface="Bradley Hand ITC" panose="03070402050302030203" pitchFamily="66" charset="0"/>
              </a:rPr>
              <a:t>we listened…</a:t>
            </a:r>
            <a:endParaRPr lang="en-US" b="1" dirty="0">
              <a:latin typeface="Bradley Hand ITC" panose="03070402050302030203" pitchFamily="66" charset="0"/>
            </a:endParaRPr>
          </a:p>
        </p:txBody>
      </p:sp>
      <p:sp>
        <p:nvSpPr>
          <p:cNvPr id="3" name="Content Placeholder 2"/>
          <p:cNvSpPr>
            <a:spLocks noGrp="1"/>
          </p:cNvSpPr>
          <p:nvPr>
            <p:ph sz="quarter" idx="13"/>
          </p:nvPr>
        </p:nvSpPr>
        <p:spPr/>
        <p:txBody>
          <a:bodyPr/>
          <a:lstStyle/>
          <a:p>
            <a:endParaRPr lang="en-US" dirty="0"/>
          </a:p>
        </p:txBody>
      </p:sp>
      <p:pic>
        <p:nvPicPr>
          <p:cNvPr id="8194" name="Picture 2" descr="C:\Users\liturgy1\Desktop\Claire Rome Photos 2016\Jan 31 '16 Sun\Coordinators.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7877" t="18331" r="17510" b="26718"/>
          <a:stretch/>
        </p:blipFill>
        <p:spPr bwMode="auto">
          <a:xfrm>
            <a:off x="3968605" y="3505200"/>
            <a:ext cx="4946796" cy="2732359"/>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ontent Placeholder 4"/>
          <p:cNvSpPr>
            <a:spLocks noGrp="1"/>
          </p:cNvSpPr>
          <p:nvPr>
            <p:ph sz="quarter" idx="14"/>
          </p:nvPr>
        </p:nvSpPr>
        <p:spPr>
          <a:xfrm>
            <a:off x="4649038" y="1219200"/>
            <a:ext cx="4251960" cy="4937760"/>
          </a:xfrm>
        </p:spPr>
        <p:txBody>
          <a:bodyPr/>
          <a:lstStyle/>
          <a:p>
            <a:endParaRPr lang="en-US" dirty="0"/>
          </a:p>
        </p:txBody>
      </p:sp>
      <p:pic>
        <p:nvPicPr>
          <p:cNvPr id="1027" name="Picture 3" descr="C:\Users\liturgy1\Desktop\Claire Rome Photos 2016\Jan 31 '16 Sun\DSC06103.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29568" r="9238" b="14617"/>
          <a:stretch/>
        </p:blipFill>
        <p:spPr bwMode="auto">
          <a:xfrm>
            <a:off x="2438400" y="1295400"/>
            <a:ext cx="6468107" cy="2651760"/>
          </a:xfrm>
          <a:prstGeom prst="rect">
            <a:avLst/>
          </a:prstGeom>
          <a:noFill/>
          <a:extLst>
            <a:ext uri="{909E8E84-426E-40DD-AFC4-6F175D3DCCD1}">
              <a14:hiddenFill xmlns:a14="http://schemas.microsoft.com/office/drawing/2010/main" xmlns="">
                <a:solidFill>
                  <a:srgbClr val="FFFFFF"/>
                </a:solidFill>
              </a14:hiddenFill>
            </a:ext>
          </a:extLst>
        </p:spPr>
      </p:pic>
      <p:pic>
        <p:nvPicPr>
          <p:cNvPr id="1029" name="Picture 5" descr="C:\Users\liturgy1\Desktop\Claire Rome Photos 2016\Jan 30 '16 Sat\Mtg Hall 2 Urbiana.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28600" y="1295400"/>
            <a:ext cx="3576320" cy="3576320"/>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C:\Users\liturgy1\Desktop\Claire Rome Photos 2016\Feb 3 '16 Wed\IMG_1270.JP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22141" t="31478" r="8214" b="32687"/>
          <a:stretch/>
        </p:blipFill>
        <p:spPr bwMode="auto">
          <a:xfrm>
            <a:off x="243526" y="3657600"/>
            <a:ext cx="3760518" cy="257995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50635065"/>
      </p:ext>
    </p:extLst>
  </p:cSld>
  <p:clrMapOvr>
    <a:masterClrMapping/>
  </p:clrMapOvr>
  <mc:AlternateContent xmlns:mc="http://schemas.openxmlformats.org/markup-compatibility/2006">
    <mc:Choice xmlns:p14="http://schemas.microsoft.com/office/powerpoint/2010/main" xmlns="" Requires="p14">
      <p:transition spd="slow" p14:dur="4000">
        <p:split orient="vert"/>
      </p:transition>
    </mc:Choice>
    <mc:Fallback>
      <p:transition spd="slow" advClick="0" advTm="4000">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0286" y="1731861"/>
            <a:ext cx="8292714" cy="46634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Title 8"/>
          <p:cNvSpPr>
            <a:spLocks noGrp="1"/>
          </p:cNvSpPr>
          <p:nvPr>
            <p:ph type="title"/>
          </p:nvPr>
        </p:nvSpPr>
        <p:spPr>
          <a:xfrm>
            <a:off x="320868" y="457200"/>
            <a:ext cx="8591550" cy="1066801"/>
          </a:xfrm>
        </p:spPr>
        <p:txBody>
          <a:bodyPr>
            <a:normAutofit fontScale="90000"/>
          </a:bodyPr>
          <a:lstStyle/>
          <a:p>
            <a:r>
              <a:rPr lang="en-US" sz="2400" b="1" dirty="0" smtClean="0">
                <a:latin typeface="Bradley Hand ITC" panose="03070402050302030203" pitchFamily="66" charset="0"/>
              </a:rPr>
              <a:t>Sisters from the Associations of </a:t>
            </a:r>
            <a:br>
              <a:rPr lang="en-US" sz="2400" b="1" dirty="0" smtClean="0">
                <a:latin typeface="Bradley Hand ITC" panose="03070402050302030203" pitchFamily="66" charset="0"/>
              </a:rPr>
            </a:br>
            <a:r>
              <a:rPr lang="en-US" sz="2400" b="1" dirty="0" smtClean="0">
                <a:latin typeface="Bradley Hand ITC" panose="03070402050302030203" pitchFamily="66" charset="0"/>
              </a:rPr>
              <a:t>St. Teresa, Mary, Queen of Carmel and CCA </a:t>
            </a:r>
            <a:br>
              <a:rPr lang="en-US" sz="2400" b="1" dirty="0" smtClean="0">
                <a:latin typeface="Bradley Hand ITC" panose="03070402050302030203" pitchFamily="66" charset="0"/>
              </a:rPr>
            </a:br>
            <a:r>
              <a:rPr lang="en-US" sz="2400" b="1" dirty="0" smtClean="0">
                <a:latin typeface="Bradley Hand ITC" panose="03070402050302030203" pitchFamily="66" charset="0"/>
              </a:rPr>
              <a:t>collaborated in creating a beautiful PowerPoint</a:t>
            </a:r>
            <a:endParaRPr lang="en-US" sz="2400" b="1" dirty="0">
              <a:latin typeface="Bradley Hand ITC" panose="03070402050302030203" pitchFamily="66" charset="0"/>
            </a:endParaRPr>
          </a:p>
        </p:txBody>
      </p:sp>
      <p:sp>
        <p:nvSpPr>
          <p:cNvPr id="10" name="Content Placeholder 9"/>
          <p:cNvSpPr>
            <a:spLocks noGrp="1"/>
          </p:cNvSpPr>
          <p:nvPr>
            <p:ph sz="quarter" idx="13"/>
          </p:nvPr>
        </p:nvSpPr>
        <p:spPr/>
        <p:txBody>
          <a:bodyPr/>
          <a:lstStyle/>
          <a:p>
            <a:endParaRPr lang="en-US" dirty="0"/>
          </a:p>
        </p:txBody>
      </p:sp>
    </p:spTree>
    <p:extLst>
      <p:ext uri="{BB962C8B-B14F-4D97-AF65-F5344CB8AC3E}">
        <p14:creationId xmlns:p14="http://schemas.microsoft.com/office/powerpoint/2010/main" xmlns="" val="3510404913"/>
      </p:ext>
    </p:extLst>
  </p:cSld>
  <p:clrMapOvr>
    <a:masterClrMapping/>
  </p:clrMapOvr>
  <mc:AlternateContent xmlns:mc="http://schemas.openxmlformats.org/markup-compatibility/2006">
    <mc:Choice xmlns:p14="http://schemas.microsoft.com/office/powerpoint/2010/main" xmlns="" Requires="p14">
      <p:transition spd="slow" p14:dur="4000">
        <p:split orient="vert"/>
      </p:transition>
    </mc:Choice>
    <mc:Fallback>
      <p:transition spd="slow" advClick="0" advTm="4000">
        <p:split orient="vert"/>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Bradley Hand ITC" panose="03070402050302030203" pitchFamily="66" charset="0"/>
              </a:rPr>
              <a:t>we explored…</a:t>
            </a:r>
            <a:endParaRPr lang="en-US" dirty="0"/>
          </a:p>
        </p:txBody>
      </p:sp>
      <p:sp>
        <p:nvSpPr>
          <p:cNvPr id="3" name="Content Placeholder 2"/>
          <p:cNvSpPr>
            <a:spLocks noGrp="1"/>
          </p:cNvSpPr>
          <p:nvPr>
            <p:ph sz="quarter" idx="13"/>
          </p:nvPr>
        </p:nvSpPr>
        <p:spPr/>
        <p:txBody>
          <a:bodyPr/>
          <a:lstStyle/>
          <a:p>
            <a:endParaRPr lang="en-US" dirty="0"/>
          </a:p>
        </p:txBody>
      </p:sp>
      <p:pic>
        <p:nvPicPr>
          <p:cNvPr id="3078" name="Picture 6" descr="C:\Users\liturgy1\Desktop\Claire Rome Photos 2016\Feb 1 '16 Mon\DSC06145.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13746"/>
          <a:stretch/>
        </p:blipFill>
        <p:spPr bwMode="auto">
          <a:xfrm>
            <a:off x="152400" y="1219200"/>
            <a:ext cx="5088582" cy="292608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3076" name="Picture 4" descr="C:\Users\liturgy1\Desktop\Claire Rome Photos 2016\Jan 31 '16 Sun\DSC06098.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9826"/>
          <a:stretch/>
        </p:blipFill>
        <p:spPr bwMode="auto">
          <a:xfrm>
            <a:off x="152400" y="3822621"/>
            <a:ext cx="3518083" cy="260096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3079" name="Picture 7" descr="C:\Users\liturgy1\Desktop\Claire Rome Photos 2016\Jan 28 '16 Thurs\St. Peters Square from Top.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13745" b="37045"/>
          <a:stretch/>
        </p:blipFill>
        <p:spPr bwMode="auto">
          <a:xfrm>
            <a:off x="4502770" y="197334"/>
            <a:ext cx="4459615" cy="292608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3080" name="Picture 8" descr="C:\Users\liturgy1\Desktop\Claire Rome Photos 2016\Feb 2 '16 Tues\2016-02-02 13.56.04.jp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b="19313"/>
          <a:stretch/>
        </p:blipFill>
        <p:spPr bwMode="auto">
          <a:xfrm>
            <a:off x="5562597" y="2743200"/>
            <a:ext cx="3399788" cy="36576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4" name="Content Placeholder 3"/>
          <p:cNvSpPr>
            <a:spLocks noGrp="1"/>
          </p:cNvSpPr>
          <p:nvPr>
            <p:ph sz="quarter" idx="14"/>
          </p:nvPr>
        </p:nvSpPr>
        <p:spPr>
          <a:xfrm>
            <a:off x="4606597" y="1249052"/>
            <a:ext cx="4251960" cy="4937760"/>
          </a:xfrm>
        </p:spPr>
        <p:txBody>
          <a:bodyPr/>
          <a:lstStyle/>
          <a:p>
            <a:endParaRPr lang="en-US" dirty="0"/>
          </a:p>
        </p:txBody>
      </p:sp>
      <p:pic>
        <p:nvPicPr>
          <p:cNvPr id="3075" name="Picture 3" descr="C:\Users\liturgy1\Desktop\Claire Rome Photos 2016\Jan 31 '16 Sun\Coliseum 1.JPG"/>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b="19817"/>
          <a:stretch/>
        </p:blipFill>
        <p:spPr bwMode="auto">
          <a:xfrm>
            <a:off x="2698541" y="3103775"/>
            <a:ext cx="3086100" cy="3299381"/>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64554355"/>
      </p:ext>
    </p:extLst>
  </p:cSld>
  <p:clrMapOvr>
    <a:masterClrMapping/>
  </p:clrMapOvr>
  <mc:AlternateContent xmlns:mc="http://schemas.openxmlformats.org/markup-compatibility/2006">
    <mc:Choice xmlns:p14="http://schemas.microsoft.com/office/powerpoint/2010/main" xmlns="" Requires="p14">
      <p:transition spd="slow" p14:dur="4000">
        <p:split orient="vert"/>
      </p:transition>
    </mc:Choice>
    <mc:Fallback>
      <p:transition spd="slow" advClick="0" advTm="4000">
        <p:split orient="vert"/>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42956"/>
            <a:ext cx="2133600" cy="771444"/>
          </a:xfrm>
        </p:spPr>
        <p:txBody>
          <a:bodyPr>
            <a:normAutofit fontScale="90000"/>
          </a:bodyPr>
          <a:lstStyle/>
          <a:p>
            <a:r>
              <a:rPr lang="en-US" b="1" dirty="0" smtClean="0">
                <a:latin typeface="Bradley Hand ITC" panose="03070402050302030203" pitchFamily="66" charset="0"/>
              </a:rPr>
              <a:t>    we ate!…</a:t>
            </a:r>
            <a:endParaRPr lang="en-US" dirty="0"/>
          </a:p>
        </p:txBody>
      </p:sp>
      <p:sp>
        <p:nvSpPr>
          <p:cNvPr id="3" name="Content Placeholder 2"/>
          <p:cNvSpPr>
            <a:spLocks noGrp="1"/>
          </p:cNvSpPr>
          <p:nvPr>
            <p:ph sz="quarter" idx="13"/>
          </p:nvPr>
        </p:nvSpPr>
        <p:spPr/>
        <p:txBody>
          <a:bodyPr/>
          <a:lstStyle/>
          <a:p>
            <a:r>
              <a:rPr lang="en-US" b="1" dirty="0">
                <a:latin typeface="Bradley Hand ITC" panose="03070402050302030203" pitchFamily="66" charset="0"/>
              </a:rPr>
              <a:t>we ate!…</a:t>
            </a:r>
            <a:r>
              <a:rPr lang="en-US" b="1" dirty="0" smtClean="0">
                <a:latin typeface="Bradley Hand ITC" panose="03070402050302030203" pitchFamily="66" charset="0"/>
              </a:rPr>
              <a:t>we </a:t>
            </a:r>
            <a:r>
              <a:rPr lang="en-US" b="1" dirty="0">
                <a:latin typeface="Bradley Hand ITC" panose="03070402050302030203" pitchFamily="66" charset="0"/>
              </a:rPr>
              <a:t>ate!…</a:t>
            </a:r>
            <a:endParaRPr lang="en-US" dirty="0"/>
          </a:p>
        </p:txBody>
      </p:sp>
      <p:sp>
        <p:nvSpPr>
          <p:cNvPr id="4" name="Content Placeholder 3"/>
          <p:cNvSpPr>
            <a:spLocks noGrp="1"/>
          </p:cNvSpPr>
          <p:nvPr>
            <p:ph sz="quarter" idx="14"/>
          </p:nvPr>
        </p:nvSpPr>
        <p:spPr/>
        <p:txBody>
          <a:bodyPr/>
          <a:lstStyle/>
          <a:p>
            <a:r>
              <a:rPr lang="en-US" b="1" dirty="0">
                <a:latin typeface="Bradley Hand ITC" panose="03070402050302030203" pitchFamily="66" charset="0"/>
              </a:rPr>
              <a:t>we ate</a:t>
            </a:r>
            <a:r>
              <a:rPr lang="en-US" b="1" dirty="0" smtClean="0">
                <a:latin typeface="Bradley Hand ITC" panose="03070402050302030203" pitchFamily="66" charset="0"/>
              </a:rPr>
              <a:t>!…</a:t>
            </a:r>
            <a:r>
              <a:rPr lang="en-US" b="1" dirty="0">
                <a:latin typeface="Bradley Hand ITC" panose="03070402050302030203" pitchFamily="66" charset="0"/>
              </a:rPr>
              <a:t>we ate!…</a:t>
            </a:r>
            <a:endParaRPr lang="en-US" dirty="0"/>
          </a:p>
        </p:txBody>
      </p:sp>
      <p:pic>
        <p:nvPicPr>
          <p:cNvPr id="4100" name="Picture 4" descr="C:\Users\liturgy1\Desktop\Claire Rome Photos 2016\Jan 31 '16 Sun\Lunch 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800" y="1179136"/>
            <a:ext cx="3223260" cy="4297680"/>
          </a:xfrm>
          <a:prstGeom prst="rect">
            <a:avLst/>
          </a:prstGeom>
          <a:noFill/>
          <a:extLst>
            <a:ext uri="{909E8E84-426E-40DD-AFC4-6F175D3DCCD1}">
              <a14:hiddenFill xmlns:a14="http://schemas.microsoft.com/office/drawing/2010/main" xmlns="">
                <a:solidFill>
                  <a:srgbClr val="FFFFFF"/>
                </a:solidFill>
              </a14:hiddenFill>
            </a:ext>
          </a:extLst>
        </p:spPr>
      </p:pic>
      <p:pic>
        <p:nvPicPr>
          <p:cNvPr id="4101" name="Picture 5" descr="C:\Users\liturgy1\Desktop\Claire Rome Photos 2016\Jan 31 '16 Sun\Lunch 3.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9123" t="7439" r="8831" b="10316"/>
          <a:stretch/>
        </p:blipFill>
        <p:spPr bwMode="auto">
          <a:xfrm>
            <a:off x="5105400" y="142956"/>
            <a:ext cx="3705726" cy="5640405"/>
          </a:xfrm>
          <a:prstGeom prst="rect">
            <a:avLst/>
          </a:prstGeom>
          <a:noFill/>
          <a:extLst>
            <a:ext uri="{909E8E84-426E-40DD-AFC4-6F175D3DCCD1}">
              <a14:hiddenFill xmlns:a14="http://schemas.microsoft.com/office/drawing/2010/main" xmlns="">
                <a:solidFill>
                  <a:srgbClr val="FFFFFF"/>
                </a:solidFill>
              </a14:hiddenFill>
            </a:ext>
          </a:extLst>
        </p:spPr>
      </p:pic>
      <p:pic>
        <p:nvPicPr>
          <p:cNvPr id="4098" name="Picture 2" descr="C:\Users\liturgy1\Desktop\Claire Rome Photos 2016\Jan 30 '16 Sat\Food 3 Urbiana.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30515" b="8316"/>
          <a:stretch/>
        </p:blipFill>
        <p:spPr bwMode="auto">
          <a:xfrm>
            <a:off x="2209800" y="180663"/>
            <a:ext cx="4148283" cy="338328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pic>
        <p:nvPicPr>
          <p:cNvPr id="3074" name="Picture 2" descr="C:\Users\liturgy1\Desktop\Claire Rome Photos 2016\Jan 31 '16 Sun\DSC06094.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042160" y="4028754"/>
            <a:ext cx="3901440" cy="260096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6019800" y="6128266"/>
            <a:ext cx="3124200" cy="461665"/>
          </a:xfrm>
          <a:prstGeom prst="rect">
            <a:avLst/>
          </a:prstGeom>
        </p:spPr>
        <p:txBody>
          <a:bodyPr wrap="square">
            <a:spAutoFit/>
          </a:bodyPr>
          <a:lstStyle/>
          <a:p>
            <a:r>
              <a:rPr lang="en-US" sz="2400" b="1" dirty="0" smtClean="0">
                <a:latin typeface="Bradley Hand ITC" panose="03070402050302030203" pitchFamily="66" charset="0"/>
              </a:rPr>
              <a:t>  and…</a:t>
            </a:r>
            <a:endParaRPr lang="en-US" sz="2400" dirty="0"/>
          </a:p>
        </p:txBody>
      </p:sp>
    </p:spTree>
    <p:extLst>
      <p:ext uri="{BB962C8B-B14F-4D97-AF65-F5344CB8AC3E}">
        <p14:creationId xmlns:p14="http://schemas.microsoft.com/office/powerpoint/2010/main" xmlns="" val="817147610"/>
      </p:ext>
    </p:extLst>
  </p:cSld>
  <p:clrMapOvr>
    <a:masterClrMapping/>
  </p:clrMapOvr>
  <mc:AlternateContent xmlns:mc="http://schemas.openxmlformats.org/markup-compatibility/2006">
    <mc:Choice xmlns:p14="http://schemas.microsoft.com/office/powerpoint/2010/main" xmlns="" Requires="p14">
      <p:transition spd="slow" p14:dur="4000">
        <p:split orient="vert"/>
      </p:transition>
    </mc:Choice>
    <mc:Fallback>
      <p:transition spd="slow" advClick="0" advTm="4000">
        <p:split orient="vert"/>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743" y="0"/>
            <a:ext cx="8591550" cy="1066800"/>
          </a:xfrm>
        </p:spPr>
        <p:txBody>
          <a:bodyPr/>
          <a:lstStyle/>
          <a:p>
            <a:r>
              <a:rPr lang="en-US" b="1" dirty="0" smtClean="0">
                <a:latin typeface="Bradley Hand ITC" panose="03070402050302030203" pitchFamily="66" charset="0"/>
              </a:rPr>
              <a:t>we prayed</a:t>
            </a:r>
            <a:endParaRPr lang="en-US" dirty="0"/>
          </a:p>
        </p:txBody>
      </p:sp>
      <p:sp>
        <p:nvSpPr>
          <p:cNvPr id="3" name="Content Placeholder 2"/>
          <p:cNvSpPr>
            <a:spLocks noGrp="1"/>
          </p:cNvSpPr>
          <p:nvPr>
            <p:ph sz="quarter" idx="13"/>
          </p:nvPr>
        </p:nvSpPr>
        <p:spPr/>
        <p:txBody>
          <a:bodyPr/>
          <a:lstStyle/>
          <a:p>
            <a:endParaRPr lang="en-US" dirty="0"/>
          </a:p>
        </p:txBody>
      </p:sp>
      <p:sp>
        <p:nvSpPr>
          <p:cNvPr id="4" name="Content Placeholder 3"/>
          <p:cNvSpPr>
            <a:spLocks noGrp="1"/>
          </p:cNvSpPr>
          <p:nvPr>
            <p:ph sz="quarter" idx="14"/>
          </p:nvPr>
        </p:nvSpPr>
        <p:spPr/>
        <p:txBody>
          <a:bodyPr/>
          <a:lstStyle/>
          <a:p>
            <a:endParaRPr lang="en-US" dirty="0"/>
          </a:p>
        </p:txBody>
      </p:sp>
      <p:pic>
        <p:nvPicPr>
          <p:cNvPr id="5125" name="Picture 5" descr="C:\Users\liturgy1\Desktop\Claire Rome Photos 2016\Feb 2 '16 Tues\2016-02-02 18.46.02.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1565" r="19944" b="33333"/>
          <a:stretch/>
        </p:blipFill>
        <p:spPr bwMode="auto">
          <a:xfrm>
            <a:off x="380995" y="1256122"/>
            <a:ext cx="3610235" cy="5486400"/>
          </a:xfrm>
          <a:prstGeom prst="rect">
            <a:avLst/>
          </a:prstGeom>
          <a:noFill/>
          <a:extLst>
            <a:ext uri="{909E8E84-426E-40DD-AFC4-6F175D3DCCD1}">
              <a14:hiddenFill xmlns:a14="http://schemas.microsoft.com/office/drawing/2010/main" xmlns="">
                <a:solidFill>
                  <a:srgbClr val="FFFFFF"/>
                </a:solidFill>
              </a14:hiddenFill>
            </a:ext>
          </a:extLst>
        </p:spPr>
      </p:pic>
      <p:pic>
        <p:nvPicPr>
          <p:cNvPr id="5126" name="Picture 6" descr="C:\Users\liturgy1\Desktop\Claire Rome Photos 2016\Feb 3 '16 Wed\DSC06261.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986" t="24305" r="30834" b="25572"/>
          <a:stretch/>
        </p:blipFill>
        <p:spPr bwMode="auto">
          <a:xfrm>
            <a:off x="3956739" y="4234992"/>
            <a:ext cx="4966281" cy="2507530"/>
          </a:xfrm>
          <a:prstGeom prst="rect">
            <a:avLst/>
          </a:prstGeom>
          <a:noFill/>
          <a:extLst>
            <a:ext uri="{909E8E84-426E-40DD-AFC4-6F175D3DCCD1}">
              <a14:hiddenFill xmlns:a14="http://schemas.microsoft.com/office/drawing/2010/main" xmlns="">
                <a:solidFill>
                  <a:srgbClr val="FFFFFF"/>
                </a:solidFill>
              </a14:hiddenFill>
            </a:ext>
          </a:extLst>
        </p:spPr>
      </p:pic>
      <p:pic>
        <p:nvPicPr>
          <p:cNvPr id="5127" name="Picture 7" descr="C:\Users\liturgy1\Desktop\Claire Rome Photos 2016\Jan 31 '16 Sun\Dome St. Peters.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562600" y="152400"/>
            <a:ext cx="3360420" cy="4480560"/>
          </a:xfrm>
          <a:prstGeom prst="rect">
            <a:avLst/>
          </a:prstGeom>
          <a:noFill/>
          <a:extLst>
            <a:ext uri="{909E8E84-426E-40DD-AFC4-6F175D3DCCD1}">
              <a14:hiddenFill xmlns:a14="http://schemas.microsoft.com/office/drawing/2010/main" xmlns="">
                <a:solidFill>
                  <a:srgbClr val="FFFFFF"/>
                </a:solidFill>
              </a14:hiddenFill>
            </a:ext>
          </a:extLst>
        </p:spPr>
      </p:pic>
      <p:pic>
        <p:nvPicPr>
          <p:cNvPr id="5124" name="Picture 4" descr="C:\Users\liturgy1\Desktop\Claire Rome Photos 2016\Feb 2 '16 Tues\2016-02-02 10.18.59.jp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11192"/>
          <a:stretch/>
        </p:blipFill>
        <p:spPr bwMode="auto">
          <a:xfrm>
            <a:off x="3124200" y="1143000"/>
            <a:ext cx="3004637" cy="338328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32305830"/>
      </p:ext>
    </p:extLst>
  </p:cSld>
  <p:clrMapOvr>
    <a:masterClrMapping/>
  </p:clrMapOvr>
  <mc:AlternateContent xmlns:mc="http://schemas.openxmlformats.org/markup-compatibility/2006">
    <mc:Choice xmlns:p14="http://schemas.microsoft.com/office/powerpoint/2010/main" xmlns="" Requires="p14">
      <p:transition spd="slow" p14:dur="4000">
        <p:split orient="vert"/>
      </p:transition>
    </mc:Choice>
    <mc:Fallback>
      <p:transition spd="slow" advClick="0" advTm="4000">
        <p:split orient="ver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Bradley Hand ITC" panose="03070402050302030203" pitchFamily="66" charset="0"/>
              </a:rPr>
              <a:t>And we played…</a:t>
            </a:r>
            <a:endParaRPr lang="en-US" dirty="0"/>
          </a:p>
        </p:txBody>
      </p:sp>
      <p:sp>
        <p:nvSpPr>
          <p:cNvPr id="3" name="Content Placeholder 2"/>
          <p:cNvSpPr>
            <a:spLocks noGrp="1"/>
          </p:cNvSpPr>
          <p:nvPr>
            <p:ph sz="quarter" idx="13"/>
          </p:nvPr>
        </p:nvSpPr>
        <p:spPr/>
        <p:txBody>
          <a:bodyPr/>
          <a:lstStyle/>
          <a:p>
            <a:endParaRPr lang="en-US" dirty="0"/>
          </a:p>
        </p:txBody>
      </p:sp>
      <p:sp>
        <p:nvSpPr>
          <p:cNvPr id="4" name="Content Placeholder 3"/>
          <p:cNvSpPr>
            <a:spLocks noGrp="1"/>
          </p:cNvSpPr>
          <p:nvPr>
            <p:ph sz="quarter" idx="14"/>
          </p:nvPr>
        </p:nvSpPr>
        <p:spPr/>
        <p:txBody>
          <a:bodyPr/>
          <a:lstStyle/>
          <a:p>
            <a:pPr marL="0" indent="0">
              <a:buNone/>
            </a:pPr>
            <a:endParaRPr lang="en-US" dirty="0"/>
          </a:p>
        </p:txBody>
      </p:sp>
      <p:pic>
        <p:nvPicPr>
          <p:cNvPr id="5" name="Picture 2" descr="C:\Users\liturgy1\Desktop\Claire Rome Photos 2016\Feb 2 '16 Tues\Claire Mary Clare &amp; Angel.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8225" y="1234440"/>
            <a:ext cx="4774775" cy="356616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6" name="Rectangle 5"/>
          <p:cNvSpPr/>
          <p:nvPr/>
        </p:nvSpPr>
        <p:spPr>
          <a:xfrm>
            <a:off x="4419600" y="5486400"/>
            <a:ext cx="4572000" cy="1015663"/>
          </a:xfrm>
          <a:prstGeom prst="rect">
            <a:avLst/>
          </a:prstGeom>
        </p:spPr>
        <p:txBody>
          <a:bodyPr>
            <a:spAutoFit/>
          </a:bodyPr>
          <a:lstStyle/>
          <a:p>
            <a:pPr algn="r"/>
            <a:r>
              <a:rPr lang="en-US" sz="1200" i="1" dirty="0"/>
              <a:t>“We have fostered a broader acceptance </a:t>
            </a:r>
            <a:br>
              <a:rPr lang="en-US" sz="1200" i="1" dirty="0"/>
            </a:br>
            <a:r>
              <a:rPr lang="en-US" sz="1200" i="1" dirty="0"/>
              <a:t>    of unity in diversity </a:t>
            </a:r>
            <a:br>
              <a:rPr lang="en-US" sz="1200" i="1" dirty="0"/>
            </a:br>
            <a:r>
              <a:rPr lang="en-US" sz="1200" i="1" dirty="0"/>
              <a:t>    and the mutuality and communion of the Carmelite family, </a:t>
            </a:r>
            <a:br>
              <a:rPr lang="en-US" sz="1200" i="1" dirty="0"/>
            </a:br>
            <a:r>
              <a:rPr lang="en-US" sz="1200" i="1" dirty="0"/>
              <a:t>   especially by continued collaboration </a:t>
            </a:r>
            <a:br>
              <a:rPr lang="en-US" sz="1200" i="1" dirty="0"/>
            </a:br>
            <a:r>
              <a:rPr lang="en-US" sz="1200" i="1" dirty="0"/>
              <a:t>   among associations/federations at home and abroad. “</a:t>
            </a:r>
          </a:p>
        </p:txBody>
      </p:sp>
      <p:pic>
        <p:nvPicPr>
          <p:cNvPr id="2050" name="Picture 2" descr="C:\Users\liturgy1\Desktop\Claire Rome Photos 2016\Jan 31 '16 Sun\DSC06081.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8336" t="9417" r="26854"/>
          <a:stretch/>
        </p:blipFill>
        <p:spPr bwMode="auto">
          <a:xfrm>
            <a:off x="2895600" y="3520440"/>
            <a:ext cx="2306964" cy="310896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2051" name="Picture 3" descr="C:\Users\liturgy1\Desktop\Claire Rome Photos 2016\Jan 28 '16 Thurs\Salesianum\DSC06168.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33333" t="15000" r="21959" b="10837"/>
          <a:stretch/>
        </p:blipFill>
        <p:spPr bwMode="auto">
          <a:xfrm>
            <a:off x="228600" y="3710629"/>
            <a:ext cx="2645934" cy="292608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2052" name="Picture 4" descr="C:\Users\liturgy1\Desktop\Claire Rome Photos 2016\Feb 4, 2016 Thurs\IMG_1332.JP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19613" t="32991" r="35387" b="21236"/>
          <a:stretch/>
        </p:blipFill>
        <p:spPr bwMode="auto">
          <a:xfrm>
            <a:off x="4343399" y="198202"/>
            <a:ext cx="4794425" cy="36576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026" name="Picture 2" descr="C:\Users\liturgy1\Desktop\Claire Rome Photos 2016\Feb 4, 2016 Thurs\IMG_1320.JPG"/>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b="14471"/>
          <a:stretch/>
        </p:blipFill>
        <p:spPr bwMode="auto">
          <a:xfrm>
            <a:off x="5257800" y="3215640"/>
            <a:ext cx="3421188" cy="219456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51599364"/>
      </p:ext>
    </p:extLst>
  </p:cSld>
  <p:clrMapOvr>
    <a:masterClrMapping/>
  </p:clrMapOvr>
  <mc:AlternateContent xmlns:mc="http://schemas.openxmlformats.org/markup-compatibility/2006">
    <mc:Choice xmlns:p14="http://schemas.microsoft.com/office/powerpoint/2010/main" xmlns="" Requires="p14">
      <p:transition spd="slow" p14:dur="4000">
        <p:split orient="vert"/>
      </p:transition>
    </mc:Choice>
    <mc:Fallback>
      <p:transition spd="slow" advClick="0" advTm="4000">
        <p:split orient="vert"/>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228601"/>
            <a:ext cx="2543175" cy="1066800"/>
          </a:xfrm>
        </p:spPr>
        <p:txBody>
          <a:bodyPr/>
          <a:lstStyle/>
          <a:p>
            <a:r>
              <a:rPr lang="en-US" b="1" dirty="0" smtClean="0">
                <a:latin typeface="Bradley Hand ITC" panose="03070402050302030203" pitchFamily="66" charset="0"/>
              </a:rPr>
              <a:t>we waited…</a:t>
            </a:r>
            <a:endParaRPr lang="en-US" dirty="0"/>
          </a:p>
        </p:txBody>
      </p:sp>
      <p:sp>
        <p:nvSpPr>
          <p:cNvPr id="3" name="Content Placeholder 2"/>
          <p:cNvSpPr>
            <a:spLocks noGrp="1"/>
          </p:cNvSpPr>
          <p:nvPr>
            <p:ph sz="quarter" idx="13"/>
          </p:nvPr>
        </p:nvSpPr>
        <p:spPr/>
        <p:txBody>
          <a:bodyPr/>
          <a:lstStyle/>
          <a:p>
            <a:endParaRPr lang="en-US" dirty="0"/>
          </a:p>
        </p:txBody>
      </p:sp>
      <p:pic>
        <p:nvPicPr>
          <p:cNvPr id="8194" name="Picture 2" descr="C:\Users\liturgy1\Desktop\Claire Rome Photos 2016\Feb 1 '16 Mon\Mary Clare.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41931" r="-1" b="43122"/>
          <a:stretch/>
        </p:blipFill>
        <p:spPr bwMode="auto">
          <a:xfrm>
            <a:off x="304800" y="1219200"/>
            <a:ext cx="2170521" cy="2834640"/>
          </a:xfrm>
          <a:prstGeom prst="rect">
            <a:avLst/>
          </a:prstGeom>
          <a:noFill/>
          <a:extLst>
            <a:ext uri="{909E8E84-426E-40DD-AFC4-6F175D3DCCD1}">
              <a14:hiddenFill xmlns:a14="http://schemas.microsoft.com/office/drawing/2010/main" xmlns="">
                <a:solidFill>
                  <a:srgbClr val="FFFFFF"/>
                </a:solidFill>
              </a14:hiddenFill>
            </a:ext>
          </a:extLst>
        </p:spPr>
      </p:pic>
      <p:pic>
        <p:nvPicPr>
          <p:cNvPr id="8195" name="Picture 3" descr="C:\Users\liturgy1\Desktop\Claire Rome Photos 2016\Feb 1 '16 Mon\BT on aisle.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5326" t="-29480" r="21626" b="29480"/>
          <a:stretch/>
        </p:blipFill>
        <p:spPr bwMode="auto">
          <a:xfrm>
            <a:off x="2472179" y="-829402"/>
            <a:ext cx="3242821"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8196" name="Picture 4" descr="C:\Users\liturgy1\Desktop\Claire Rome Photos 2016\Feb 1 '16 Mon\Papa1.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25075" t="6736" r="25441" b="46632"/>
          <a:stretch/>
        </p:blipFill>
        <p:spPr bwMode="auto">
          <a:xfrm>
            <a:off x="9677400" y="131976"/>
            <a:ext cx="2545237" cy="3198043"/>
          </a:xfrm>
          <a:prstGeom prst="rect">
            <a:avLst/>
          </a:prstGeom>
          <a:noFill/>
          <a:extLst>
            <a:ext uri="{909E8E84-426E-40DD-AFC4-6F175D3DCCD1}">
              <a14:hiddenFill xmlns:a14="http://schemas.microsoft.com/office/drawing/2010/main" xmlns="">
                <a:solidFill>
                  <a:srgbClr val="FFFFFF"/>
                </a:solidFill>
              </a14:hiddenFill>
            </a:ext>
          </a:extLst>
        </p:spPr>
      </p:pic>
      <p:pic>
        <p:nvPicPr>
          <p:cNvPr id="8197" name="Picture 5" descr="C:\Users\liturgy1\Desktop\Claire Rome Photos 2016\Feb 1 '16 Mon\Papa2.JP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14628" r="17743" b="30172"/>
          <a:stretch/>
        </p:blipFill>
        <p:spPr bwMode="auto">
          <a:xfrm>
            <a:off x="5685934" y="1905000"/>
            <a:ext cx="3478491" cy="4788816"/>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itle 1"/>
          <p:cNvSpPr>
            <a:spLocks noGrp="1"/>
          </p:cNvSpPr>
          <p:nvPr>
            <p:ph sz="quarter" idx="14"/>
          </p:nvPr>
        </p:nvSpPr>
        <p:spPr>
          <a:xfrm>
            <a:off x="5685934" y="1295400"/>
            <a:ext cx="3077458" cy="609600"/>
          </a:xfrm>
        </p:spPr>
        <p:txBody>
          <a:bodyPr>
            <a:noAutofit/>
          </a:bodyPr>
          <a:lstStyle/>
          <a:p>
            <a:pPr marL="0" indent="0">
              <a:buNone/>
            </a:pPr>
            <a:r>
              <a:rPr lang="en-US" sz="3600" b="1" dirty="0" smtClean="0">
                <a:latin typeface="Bradley Hand ITC" panose="03070402050302030203" pitchFamily="66" charset="0"/>
              </a:rPr>
              <a:t>And we saw!…</a:t>
            </a:r>
            <a:endParaRPr lang="en-US" sz="3600" dirty="0"/>
          </a:p>
        </p:txBody>
      </p:sp>
    </p:spTree>
    <p:extLst>
      <p:ext uri="{BB962C8B-B14F-4D97-AF65-F5344CB8AC3E}">
        <p14:creationId xmlns:p14="http://schemas.microsoft.com/office/powerpoint/2010/main" xmlns="" val="1472095753"/>
      </p:ext>
    </p:extLst>
  </p:cSld>
  <p:clrMapOvr>
    <a:masterClrMapping/>
  </p:clrMapOvr>
  <mc:AlternateContent xmlns:mc="http://schemas.openxmlformats.org/markup-compatibility/2006">
    <mc:Choice xmlns:p14="http://schemas.microsoft.com/office/powerpoint/2010/main" xmlns="" Requires="p14">
      <p:transition spd="slow" p14:dur="4000">
        <p:split orient="vert"/>
      </p:transition>
    </mc:Choice>
    <mc:Fallback>
      <p:transition spd="slow" advClick="0" advTm="4000">
        <p:split orient="vert"/>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591550" cy="1066800"/>
          </a:xfrm>
        </p:spPr>
        <p:txBody>
          <a:bodyPr/>
          <a:lstStyle/>
          <a:p>
            <a:r>
              <a:rPr lang="en-US" b="1" dirty="0">
                <a:latin typeface="Bradley Hand ITC" panose="03070402050302030203" pitchFamily="66" charset="0"/>
              </a:rPr>
              <a:t>we </a:t>
            </a:r>
            <a:r>
              <a:rPr lang="en-US" b="1" dirty="0" smtClean="0">
                <a:latin typeface="Bradley Hand ITC" panose="03070402050302030203" pitchFamily="66" charset="0"/>
              </a:rPr>
              <a:t>have come a long way…</a:t>
            </a:r>
            <a:endParaRPr lang="en-US" dirty="0"/>
          </a:p>
        </p:txBody>
      </p:sp>
      <p:sp>
        <p:nvSpPr>
          <p:cNvPr id="3" name="Content Placeholder 2"/>
          <p:cNvSpPr>
            <a:spLocks noGrp="1"/>
          </p:cNvSpPr>
          <p:nvPr>
            <p:ph sz="quarter" idx="13"/>
          </p:nvPr>
        </p:nvSpPr>
        <p:spPr>
          <a:xfrm>
            <a:off x="276224" y="1298448"/>
            <a:ext cx="4600575" cy="4937760"/>
          </a:xfrm>
        </p:spPr>
        <p:txBody>
          <a:bodyPr/>
          <a:lstStyle/>
          <a:p>
            <a:pPr marL="0" indent="0">
              <a:buNone/>
            </a:pPr>
            <a:endParaRPr lang="en-US" sz="1800" dirty="0" smtClean="0">
              <a:latin typeface="Bradley Hand ITC" panose="03070402050302030203" pitchFamily="66" charset="0"/>
            </a:endParaRPr>
          </a:p>
          <a:p>
            <a:pPr marL="0" indent="0">
              <a:buNone/>
            </a:pPr>
            <a:endParaRPr lang="en-US" sz="1800" dirty="0">
              <a:latin typeface="Bradley Hand ITC" panose="03070402050302030203" pitchFamily="66" charset="0"/>
            </a:endParaRPr>
          </a:p>
          <a:p>
            <a:pPr marL="0" indent="0">
              <a:buNone/>
            </a:pPr>
            <a:endParaRPr lang="en-US" sz="1800" dirty="0" smtClean="0">
              <a:latin typeface="Bradley Hand ITC" panose="03070402050302030203" pitchFamily="66" charset="0"/>
            </a:endParaRPr>
          </a:p>
          <a:p>
            <a:pPr marL="0" indent="0">
              <a:buNone/>
            </a:pPr>
            <a:endParaRPr lang="en-US" sz="1800" dirty="0">
              <a:latin typeface="Bradley Hand ITC" panose="03070402050302030203" pitchFamily="66" charset="0"/>
            </a:endParaRPr>
          </a:p>
          <a:p>
            <a:pPr marL="0" indent="0">
              <a:buNone/>
            </a:pPr>
            <a:endParaRPr lang="en-US" sz="1800" dirty="0" smtClean="0">
              <a:latin typeface="Bradley Hand ITC" panose="03070402050302030203" pitchFamily="66" charset="0"/>
            </a:endParaRPr>
          </a:p>
          <a:p>
            <a:pPr marL="0" indent="0">
              <a:buNone/>
            </a:pPr>
            <a:endParaRPr lang="en-US" sz="1800" dirty="0" smtClean="0">
              <a:latin typeface="Bradley Hand ITC" panose="03070402050302030203" pitchFamily="66" charset="0"/>
            </a:endParaRPr>
          </a:p>
          <a:p>
            <a:pPr marL="0" indent="0">
              <a:buNone/>
            </a:pPr>
            <a:endParaRPr lang="en-US" sz="1800" dirty="0">
              <a:latin typeface="Bradley Hand ITC" panose="03070402050302030203" pitchFamily="66" charset="0"/>
            </a:endParaRPr>
          </a:p>
          <a:p>
            <a:pPr marL="0" indent="0">
              <a:buNone/>
            </a:pPr>
            <a:endParaRPr lang="en-US" sz="1800" dirty="0" smtClean="0">
              <a:latin typeface="Bradley Hand ITC" panose="03070402050302030203" pitchFamily="66" charset="0"/>
            </a:endParaRPr>
          </a:p>
          <a:p>
            <a:pPr marL="0" indent="0">
              <a:buNone/>
            </a:pPr>
            <a:endParaRPr lang="en-US" sz="1800" dirty="0">
              <a:latin typeface="Bradley Hand ITC" panose="03070402050302030203" pitchFamily="66" charset="0"/>
            </a:endParaRPr>
          </a:p>
          <a:p>
            <a:pPr marL="0" indent="0">
              <a:buNone/>
            </a:pPr>
            <a:endParaRPr lang="en-US" sz="1800" dirty="0" smtClean="0">
              <a:latin typeface="Bradley Hand ITC" panose="03070402050302030203" pitchFamily="66" charset="0"/>
            </a:endParaRPr>
          </a:p>
          <a:p>
            <a:pPr marL="0" indent="0">
              <a:lnSpc>
                <a:spcPct val="150000"/>
              </a:lnSpc>
              <a:buNone/>
            </a:pPr>
            <a:r>
              <a:rPr lang="en-US" sz="1200" b="1" i="1" dirty="0" smtClean="0"/>
              <a:t>“</a:t>
            </a:r>
            <a:r>
              <a:rPr lang="en-US" sz="1200" b="1" i="1" dirty="0"/>
              <a:t>We have fostered a broader acceptance </a:t>
            </a:r>
            <a:r>
              <a:rPr lang="en-US" sz="1200" b="1" i="1" dirty="0" smtClean="0"/>
              <a:t>of </a:t>
            </a:r>
            <a:r>
              <a:rPr lang="en-US" sz="1200" b="1" i="1" dirty="0"/>
              <a:t>unity in diversity </a:t>
            </a:r>
            <a:br>
              <a:rPr lang="en-US" sz="1200" b="1" i="1" dirty="0"/>
            </a:br>
            <a:r>
              <a:rPr lang="en-US" sz="1200" b="1" i="1" dirty="0"/>
              <a:t> and the mutuality and communion of the Carmelite family, </a:t>
            </a:r>
            <a:br>
              <a:rPr lang="en-US" sz="1200" b="1" i="1" dirty="0"/>
            </a:br>
            <a:r>
              <a:rPr lang="en-US" sz="1200" b="1" i="1" dirty="0"/>
              <a:t> especially by continued collaboration among                                  associations/federations at home and abroad. “</a:t>
            </a:r>
          </a:p>
          <a:p>
            <a:endParaRPr lang="en-US" b="1" dirty="0"/>
          </a:p>
        </p:txBody>
      </p:sp>
      <p:sp>
        <p:nvSpPr>
          <p:cNvPr id="4" name="Content Placeholder 3"/>
          <p:cNvSpPr>
            <a:spLocks noGrp="1"/>
          </p:cNvSpPr>
          <p:nvPr>
            <p:ph sz="quarter" idx="14"/>
          </p:nvPr>
        </p:nvSpPr>
        <p:spPr/>
        <p:txBody>
          <a:bodyPr/>
          <a:lstStyle/>
          <a:p>
            <a:endParaRPr lang="en-US"/>
          </a:p>
        </p:txBody>
      </p:sp>
      <p:pic>
        <p:nvPicPr>
          <p:cNvPr id="9218" name="Picture 2" descr="C:\Users\liturgy1\Desktop\Claire Rome Photos 2016\Feb 4, 2016 Thurs\IMG_131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24400" y="990600"/>
            <a:ext cx="4251960" cy="566928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96682776"/>
      </p:ext>
    </p:extLst>
  </p:cSld>
  <p:clrMapOvr>
    <a:masterClrMapping/>
  </p:clrMapOvr>
  <mc:AlternateContent xmlns:mc="http://schemas.openxmlformats.org/markup-compatibility/2006">
    <mc:Choice xmlns:p14="http://schemas.microsoft.com/office/powerpoint/2010/main" xmlns="" Requires="p14">
      <p:transition spd="slow" p14:dur="4000">
        <p:split orient="vert"/>
      </p:transition>
    </mc:Choice>
    <mc:Fallback>
      <p:transition spd="slow" advClick="0" advTm="4000">
        <p:split orient="vert"/>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7038975" cy="1066801"/>
          </a:xfrm>
        </p:spPr>
        <p:txBody>
          <a:bodyPr>
            <a:normAutofit/>
          </a:bodyPr>
          <a:lstStyle/>
          <a:p>
            <a:r>
              <a:rPr lang="en-US" sz="3200" b="1" dirty="0">
                <a:latin typeface="Bradley Hand ITC" panose="03070402050302030203" pitchFamily="66" charset="0"/>
              </a:rPr>
              <a:t>t</a:t>
            </a:r>
            <a:r>
              <a:rPr lang="en-US" sz="3200" b="1" dirty="0" smtClean="0">
                <a:latin typeface="Bradley Hand ITC" panose="03070402050302030203" pitchFamily="66" charset="0"/>
              </a:rPr>
              <a:t>o arrive at where we are TODAY…</a:t>
            </a:r>
            <a:endParaRPr lang="en-US" sz="3200" b="1" dirty="0">
              <a:latin typeface="Bradley Hand ITC" panose="03070402050302030203" pitchFamily="66" charset="0"/>
            </a:endParaRPr>
          </a:p>
        </p:txBody>
      </p:sp>
      <p:pic>
        <p:nvPicPr>
          <p:cNvPr id="4" name="Content Placeholder 3" descr="Macintosh HD:Users:cecelia:Desktop:Brochure 2016:Page 1.jpg"/>
          <p:cNvPicPr>
            <a:picLocks noGrp="1"/>
          </p:cNvPicPr>
          <p:nvPr>
            <p:ph sz="quarter" idx="13"/>
          </p:nvPr>
        </p:nvPicPr>
        <p:blipFill>
          <a:blip r:embed="rId2" cstate="screen">
            <a:extLst>
              <a:ext uri="{28A0092B-C50C-407E-A947-70E740481C1C}">
                <a14:useLocalDpi xmlns:a14="http://schemas.microsoft.com/office/drawing/2010/main" xmlns=""/>
              </a:ext>
            </a:extLst>
          </a:blip>
          <a:srcRect/>
          <a:stretch>
            <a:fillRect/>
          </a:stretch>
        </p:blipFill>
        <p:spPr bwMode="auto">
          <a:xfrm>
            <a:off x="381000" y="1371600"/>
            <a:ext cx="3815739" cy="4937125"/>
          </a:xfrm>
          <a:prstGeom prst="rect">
            <a:avLst/>
          </a:prstGeom>
          <a:noFill/>
          <a:ln>
            <a:noFill/>
          </a:ln>
        </p:spPr>
      </p:pic>
      <p:sp>
        <p:nvSpPr>
          <p:cNvPr id="5" name="Rectangle 4"/>
          <p:cNvSpPr/>
          <p:nvPr/>
        </p:nvSpPr>
        <p:spPr>
          <a:xfrm>
            <a:off x="4213781" y="5181600"/>
            <a:ext cx="4724400" cy="1169551"/>
          </a:xfrm>
          <a:prstGeom prst="rect">
            <a:avLst/>
          </a:prstGeom>
        </p:spPr>
        <p:txBody>
          <a:bodyPr wrap="square">
            <a:spAutoFit/>
          </a:bodyPr>
          <a:lstStyle/>
          <a:p>
            <a:pPr algn="r"/>
            <a:r>
              <a:rPr lang="en-US" sz="1400" dirty="0"/>
              <a:t/>
            </a:r>
            <a:br>
              <a:rPr lang="en-US" sz="1400" dirty="0"/>
            </a:br>
            <a:r>
              <a:rPr lang="en-US" sz="1400" i="1" dirty="0"/>
              <a:t>“We have fostered a broader acceptance </a:t>
            </a:r>
            <a:r>
              <a:rPr lang="en-US" sz="1400" i="1" dirty="0" smtClean="0"/>
              <a:t> of </a:t>
            </a:r>
            <a:r>
              <a:rPr lang="en-US" sz="1400" i="1" dirty="0"/>
              <a:t>unity </a:t>
            </a:r>
            <a:r>
              <a:rPr lang="en-US" sz="1400" i="1" dirty="0" smtClean="0"/>
              <a:t>in diversity </a:t>
            </a:r>
            <a:r>
              <a:rPr lang="en-US" sz="1400" i="1" dirty="0"/>
              <a:t/>
            </a:r>
            <a:br>
              <a:rPr lang="en-US" sz="1400" i="1" dirty="0"/>
            </a:br>
            <a:r>
              <a:rPr lang="en-US" sz="1400" i="1" dirty="0"/>
              <a:t> </a:t>
            </a:r>
            <a:r>
              <a:rPr lang="en-US" sz="1400" i="1" dirty="0" smtClean="0"/>
              <a:t>and </a:t>
            </a:r>
            <a:r>
              <a:rPr lang="en-US" sz="1400" i="1" dirty="0"/>
              <a:t>the mutuality and communion </a:t>
            </a:r>
            <a:r>
              <a:rPr lang="en-US" sz="1400" i="1" dirty="0" smtClean="0"/>
              <a:t>of </a:t>
            </a:r>
            <a:r>
              <a:rPr lang="en-US" sz="1400" i="1" dirty="0"/>
              <a:t>the Carmelite family, </a:t>
            </a:r>
            <a:br>
              <a:rPr lang="en-US" sz="1400" i="1" dirty="0"/>
            </a:br>
            <a:r>
              <a:rPr lang="en-US" sz="1400" i="1" dirty="0" smtClean="0"/>
              <a:t> especially </a:t>
            </a:r>
            <a:r>
              <a:rPr lang="en-US" sz="1400" i="1" dirty="0"/>
              <a:t>by continued collaboration among </a:t>
            </a:r>
            <a:r>
              <a:rPr lang="en-US" sz="1400" i="1" dirty="0" smtClean="0"/>
              <a:t>                                 associations/federations at </a:t>
            </a:r>
            <a:r>
              <a:rPr lang="en-US" sz="1400" i="1" dirty="0"/>
              <a:t>home and abroad. “</a:t>
            </a:r>
            <a:endParaRPr lang="en-US" sz="1400" dirty="0"/>
          </a:p>
        </p:txBody>
      </p:sp>
    </p:spTree>
    <p:extLst>
      <p:ext uri="{BB962C8B-B14F-4D97-AF65-F5344CB8AC3E}">
        <p14:creationId xmlns:p14="http://schemas.microsoft.com/office/powerpoint/2010/main" xmlns="" val="932934808"/>
      </p:ext>
    </p:extLst>
  </p:cSld>
  <p:clrMapOvr>
    <a:masterClrMapping/>
  </p:clrMapOvr>
  <p:transition spd="slow" advClick="0" advTm="4000">
    <p:wip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noimpactman.typepad.com/photos/uncategorized/2008/08/25/green_path.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352800" y="-1143000"/>
            <a:ext cx="5352581" cy="713232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3" name="Title 2"/>
          <p:cNvSpPr>
            <a:spLocks noGrp="1"/>
          </p:cNvSpPr>
          <p:nvPr>
            <p:ph type="title"/>
          </p:nvPr>
        </p:nvSpPr>
        <p:spPr>
          <a:xfrm>
            <a:off x="304800" y="381000"/>
            <a:ext cx="3124200" cy="4343400"/>
          </a:xfrm>
        </p:spPr>
        <p:txBody>
          <a:bodyPr>
            <a:normAutofit/>
          </a:bodyPr>
          <a:lstStyle/>
          <a:p>
            <a:r>
              <a:rPr lang="en-US" sz="3200" b="1" dirty="0" smtClean="0">
                <a:latin typeface="Bradley Hand ITC" panose="03070402050302030203" pitchFamily="66" charset="0"/>
              </a:rPr>
              <a:t>For all </a:t>
            </a:r>
            <a:br>
              <a:rPr lang="en-US" sz="3200" b="1" dirty="0" smtClean="0">
                <a:latin typeface="Bradley Hand ITC" panose="03070402050302030203" pitchFamily="66" charset="0"/>
              </a:rPr>
            </a:br>
            <a:r>
              <a:rPr lang="en-US" sz="3200" b="1" dirty="0" smtClean="0">
                <a:latin typeface="Bradley Hand ITC" panose="03070402050302030203" pitchFamily="66" charset="0"/>
              </a:rPr>
              <a:t>that has been</a:t>
            </a:r>
            <a:br>
              <a:rPr lang="en-US" sz="3200" b="1" dirty="0" smtClean="0">
                <a:latin typeface="Bradley Hand ITC" panose="03070402050302030203" pitchFamily="66" charset="0"/>
              </a:rPr>
            </a:br>
            <a:r>
              <a:rPr lang="en-US" sz="4000" b="1" dirty="0" smtClean="0">
                <a:latin typeface="Bradley Hand ITC" panose="03070402050302030203" pitchFamily="66" charset="0"/>
              </a:rPr>
              <a:t>THANKS</a:t>
            </a:r>
            <a:r>
              <a:rPr lang="en-US" sz="3200" b="1" dirty="0" smtClean="0">
                <a:latin typeface="Bradley Hand ITC" panose="03070402050302030203" pitchFamily="66" charset="0"/>
              </a:rPr>
              <a:t/>
            </a:r>
            <a:br>
              <a:rPr lang="en-US" sz="3200" b="1" dirty="0" smtClean="0">
                <a:latin typeface="Bradley Hand ITC" panose="03070402050302030203" pitchFamily="66" charset="0"/>
              </a:rPr>
            </a:br>
            <a:r>
              <a:rPr lang="en-US" sz="3200" b="1" dirty="0">
                <a:latin typeface="Bradley Hand ITC" panose="03070402050302030203" pitchFamily="66" charset="0"/>
              </a:rPr>
              <a:t/>
            </a:r>
            <a:br>
              <a:rPr lang="en-US" sz="3200" b="1" dirty="0">
                <a:latin typeface="Bradley Hand ITC" panose="03070402050302030203" pitchFamily="66" charset="0"/>
              </a:rPr>
            </a:br>
            <a:r>
              <a:rPr lang="en-US" sz="3200" b="1" dirty="0" smtClean="0">
                <a:latin typeface="Bradley Hand ITC" panose="03070402050302030203" pitchFamily="66" charset="0"/>
              </a:rPr>
              <a:t>For </a:t>
            </a:r>
            <a:r>
              <a:rPr lang="en-US" sz="3200" b="1" smtClean="0">
                <a:latin typeface="Bradley Hand ITC" panose="03070402050302030203" pitchFamily="66" charset="0"/>
              </a:rPr>
              <a:t>all </a:t>
            </a:r>
            <a:br>
              <a:rPr lang="en-US" sz="3200" b="1" smtClean="0">
                <a:latin typeface="Bradley Hand ITC" panose="03070402050302030203" pitchFamily="66" charset="0"/>
              </a:rPr>
            </a:br>
            <a:r>
              <a:rPr lang="en-US" sz="3200" b="1" smtClean="0">
                <a:latin typeface="Bradley Hand ITC" panose="03070402050302030203" pitchFamily="66" charset="0"/>
              </a:rPr>
              <a:t>that </a:t>
            </a:r>
            <a:r>
              <a:rPr lang="en-US" sz="3200" b="1" dirty="0" smtClean="0">
                <a:latin typeface="Bradley Hand ITC" panose="03070402050302030203" pitchFamily="66" charset="0"/>
              </a:rPr>
              <a:t>will be</a:t>
            </a:r>
            <a:br>
              <a:rPr lang="en-US" sz="3200" b="1" dirty="0" smtClean="0">
                <a:latin typeface="Bradley Hand ITC" panose="03070402050302030203" pitchFamily="66" charset="0"/>
              </a:rPr>
            </a:br>
            <a:r>
              <a:rPr lang="en-US" sz="4400" b="1" dirty="0" smtClean="0">
                <a:latin typeface="Bradley Hand ITC" panose="03070402050302030203" pitchFamily="66" charset="0"/>
              </a:rPr>
              <a:t>YES </a:t>
            </a:r>
            <a:endParaRPr lang="en-US" sz="4400" b="1" dirty="0">
              <a:latin typeface="Bradley Hand ITC" panose="03070402050302030203" pitchFamily="66" charset="0"/>
            </a:endParaRPr>
          </a:p>
        </p:txBody>
      </p:sp>
      <p:sp>
        <p:nvSpPr>
          <p:cNvPr id="4" name="Content Placeholder 3"/>
          <p:cNvSpPr>
            <a:spLocks noGrp="1"/>
          </p:cNvSpPr>
          <p:nvPr>
            <p:ph sz="quarter" idx="13"/>
          </p:nvPr>
        </p:nvSpPr>
        <p:spPr>
          <a:xfrm>
            <a:off x="990600" y="1524000"/>
            <a:ext cx="8595360" cy="5029200"/>
          </a:xfrm>
        </p:spPr>
        <p:txBody>
          <a:bodyPr>
            <a:normAutofit/>
          </a:bodyPr>
          <a:lstStyle/>
          <a:p>
            <a:pPr marL="0" indent="0">
              <a:buNone/>
              <a:tabLst>
                <a:tab pos="3884613" algn="l"/>
              </a:tabLst>
            </a:pPr>
            <a:r>
              <a:rPr lang="en-US" sz="2800" b="1" dirty="0" smtClean="0">
                <a:latin typeface="Bradley Hand ITC" panose="03070402050302030203" pitchFamily="66" charset="0"/>
              </a:rPr>
              <a:t>      </a:t>
            </a:r>
            <a:endParaRPr lang="en-US" sz="4500" b="1" dirty="0">
              <a:latin typeface="Bradley Hand ITC" panose="03070402050302030203" pitchFamily="66" charset="0"/>
            </a:endParaRPr>
          </a:p>
        </p:txBody>
      </p:sp>
    </p:spTree>
    <p:extLst>
      <p:ext uri="{BB962C8B-B14F-4D97-AF65-F5344CB8AC3E}">
        <p14:creationId xmlns:p14="http://schemas.microsoft.com/office/powerpoint/2010/main" xmlns="" val="982025827"/>
      </p:ext>
    </p:extLst>
  </p:cSld>
  <p:clrMapOvr>
    <a:masterClrMapping/>
  </p:clrMapOvr>
  <p:transition spd="slow" advClick="0" advTm="4000">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OHM PowerPoint.jpg"/>
          <p:cNvPicPr>
            <a:picLocks noChangeAspect="1"/>
          </p:cNvPicPr>
          <p:nvPr/>
        </p:nvPicPr>
        <p:blipFill rotWithShape="1">
          <a:blip r:embed="rId3" cstate="print"/>
          <a:srcRect l="1" r="74"/>
          <a:stretch/>
        </p:blipFill>
        <p:spPr>
          <a:xfrm>
            <a:off x="3382688" y="228600"/>
            <a:ext cx="5744030" cy="6492240"/>
          </a:xfrm>
          <a:prstGeom prst="rect">
            <a:avLst/>
          </a:prstGeom>
          <a:ln>
            <a:noFill/>
          </a:ln>
          <a:effectLst>
            <a:softEdge rad="112500"/>
          </a:effectLst>
        </p:spPr>
      </p:pic>
      <p:pic>
        <p:nvPicPr>
          <p:cNvPr id="10" name="Picture 9" descr="en_STJ500_CMYK.jpg"/>
          <p:cNvPicPr>
            <a:picLocks noChangeAspect="1"/>
          </p:cNvPicPr>
          <p:nvPr/>
        </p:nvPicPr>
        <p:blipFill>
          <a:blip r:embed="rId4" cstate="print">
            <a:duotone>
              <a:prstClr val="black"/>
              <a:srgbClr val="D9C3A5">
                <a:tint val="50000"/>
                <a:satMod val="180000"/>
              </a:srgbClr>
            </a:duotone>
          </a:blip>
          <a:stretch>
            <a:fillRect/>
          </a:stretch>
        </p:blipFill>
        <p:spPr>
          <a:xfrm>
            <a:off x="228600" y="4648200"/>
            <a:ext cx="2117464" cy="2018209"/>
          </a:xfrm>
          <a:prstGeom prst="rect">
            <a:avLst/>
          </a:prstGeom>
          <a:ln w="57150" cap="sq" cmpd="thickThin">
            <a:solidFill>
              <a:schemeClr val="accent3">
                <a:lumMod val="60000"/>
                <a:lumOff val="40000"/>
              </a:schemeClr>
            </a:solidFill>
            <a:prstDash val="solid"/>
            <a:miter lim="800000"/>
          </a:ln>
          <a:effectLst>
            <a:innerShdw blurRad="76200">
              <a:srgbClr val="000000"/>
            </a:innerShdw>
          </a:effectLst>
        </p:spPr>
      </p:pic>
      <p:sp>
        <p:nvSpPr>
          <p:cNvPr id="5" name="Title 4"/>
          <p:cNvSpPr>
            <a:spLocks noGrp="1"/>
          </p:cNvSpPr>
          <p:nvPr>
            <p:ph type="title"/>
          </p:nvPr>
        </p:nvSpPr>
        <p:spPr>
          <a:xfrm>
            <a:off x="276225" y="228600"/>
            <a:ext cx="2834640" cy="2133599"/>
          </a:xfrm>
        </p:spPr>
        <p:txBody>
          <a:bodyPr>
            <a:normAutofit/>
          </a:bodyPr>
          <a:lstStyle/>
          <a:p>
            <a:pPr algn="ctr">
              <a:lnSpc>
                <a:spcPct val="150000"/>
              </a:lnSpc>
            </a:pPr>
            <a:r>
              <a:rPr lang="en-US" b="1" dirty="0" smtClean="0">
                <a:latin typeface="Bradley Hand ITC" panose="03070402050302030203" pitchFamily="66" charset="0"/>
              </a:rPr>
              <a:t>Who are the Sisters of St. Teresa </a:t>
            </a:r>
            <a:br>
              <a:rPr lang="en-US" b="1" dirty="0" smtClean="0">
                <a:latin typeface="Bradley Hand ITC" panose="03070402050302030203" pitchFamily="66" charset="0"/>
              </a:rPr>
            </a:br>
            <a:r>
              <a:rPr lang="en-US" b="1" dirty="0" smtClean="0">
                <a:latin typeface="Bradley Hand ITC" panose="03070402050302030203" pitchFamily="66" charset="0"/>
              </a:rPr>
              <a:t>Today?</a:t>
            </a:r>
            <a:endParaRPr lang="en-US" b="1" dirty="0">
              <a:latin typeface="Bradley Hand ITC" panose="03070402050302030203" pitchFamily="66" charset="0"/>
            </a:endParaRPr>
          </a:p>
        </p:txBody>
      </p:sp>
      <p:sp>
        <p:nvSpPr>
          <p:cNvPr id="6" name="Text Placeholder 5"/>
          <p:cNvSpPr>
            <a:spLocks noGrp="1"/>
          </p:cNvSpPr>
          <p:nvPr>
            <p:ph type="body" sz="half" idx="2"/>
          </p:nvPr>
        </p:nvSpPr>
        <p:spPr/>
        <p:txBody>
          <a:bodyPr/>
          <a:lstStyle/>
          <a:p>
            <a:endParaRPr lang="en-US" dirty="0"/>
          </a:p>
        </p:txBody>
      </p:sp>
      <p:sp>
        <p:nvSpPr>
          <p:cNvPr id="7" name="Content Placeholder 6"/>
          <p:cNvSpPr>
            <a:spLocks noGrp="1"/>
          </p:cNvSpPr>
          <p:nvPr>
            <p:ph sz="quarter" idx="14"/>
          </p:nvPr>
        </p:nvSpPr>
        <p:spPr/>
        <p:txBody>
          <a:bodyPr/>
          <a:lstStyle/>
          <a:p>
            <a:endParaRPr lang="en-US"/>
          </a:p>
        </p:txBody>
      </p:sp>
    </p:spTree>
    <p:extLst>
      <p:ext uri="{BB962C8B-B14F-4D97-AF65-F5344CB8AC3E}">
        <p14:creationId xmlns:p14="http://schemas.microsoft.com/office/powerpoint/2010/main" xmlns="" val="1919808139"/>
      </p:ext>
    </p:extLst>
  </p:cSld>
  <p:clrMapOvr>
    <a:masterClrMapping/>
  </p:clrMapOvr>
  <mc:AlternateContent xmlns:mc="http://schemas.openxmlformats.org/markup-compatibility/2006">
    <mc:Choice xmlns:p14="http://schemas.microsoft.com/office/powerpoint/2010/main" xmlns="" Requires="p14">
      <p:transition spd="slow" p14:dur="4000" advClick="0" advTm="6540">
        <p14:reveal/>
      </p:transition>
    </mc:Choice>
    <mc:Fallback>
      <p:transition spd="slow" advClick="0" advTm="654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 y="516395"/>
            <a:ext cx="4569836" cy="3000589"/>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31996" y="2819400"/>
            <a:ext cx="5210703" cy="2876038"/>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dirty="0"/>
          </a:p>
        </p:txBody>
      </p:sp>
      <p:sp>
        <p:nvSpPr>
          <p:cNvPr id="4" name="Content Placeholder 3"/>
          <p:cNvSpPr>
            <a:spLocks noGrp="1"/>
          </p:cNvSpPr>
          <p:nvPr>
            <p:ph sz="quarter" idx="14"/>
          </p:nvPr>
        </p:nvSpPr>
        <p:spPr/>
        <p:txBody>
          <a:bodyPr/>
          <a:lstStyle/>
          <a:p>
            <a:pPr marL="0" indent="0">
              <a:buNone/>
            </a:pPr>
            <a:r>
              <a:rPr lang="en-US" dirty="0" smtClean="0"/>
              <a:t>	</a:t>
            </a:r>
            <a:r>
              <a:rPr lang="en-US" b="1" dirty="0" smtClean="0">
                <a:latin typeface="Bradley Hand ITC" panose="03070402050302030203" pitchFamily="66" charset="0"/>
              </a:rPr>
              <a:t>Sisters from most of our US                 	   monasteries contributed  		   photos</a:t>
            </a:r>
            <a:endParaRPr lang="en-US" b="1" dirty="0">
              <a:latin typeface="Bradley Hand ITC" panose="03070402050302030203" pitchFamily="66" charset="0"/>
            </a:endParaRPr>
          </a:p>
        </p:txBody>
      </p:sp>
      <p:pic>
        <p:nvPicPr>
          <p:cNvPr id="7" name="Picture 2"/>
          <p:cNvPicPr>
            <a:picLocks noGrp="1" noChangeAspect="1" noChangeArrowheads="1"/>
          </p:cNvPicPr>
          <p:nvPr>
            <p:ph sz="quarter" idx="13"/>
          </p:nvPr>
        </p:nvPicPr>
        <p:blipFill>
          <a:blip r:embed="rId4" cstate="print">
            <a:extLst>
              <a:ext uri="{28A0092B-C50C-407E-A947-70E740481C1C}">
                <a14:useLocalDpi xmlns:a14="http://schemas.microsoft.com/office/drawing/2010/main" xmlns="" val="0"/>
              </a:ext>
            </a:extLst>
          </a:blip>
          <a:srcRect/>
          <a:stretch>
            <a:fillRect/>
          </a:stretch>
        </p:blipFill>
        <p:spPr bwMode="auto">
          <a:xfrm>
            <a:off x="31423" y="4346565"/>
            <a:ext cx="4251325" cy="2502008"/>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187954198"/>
      </p:ext>
    </p:extLst>
  </p:cSld>
  <p:clrMapOvr>
    <a:masterClrMapping/>
  </p:clrMapOvr>
  <mc:AlternateContent xmlns:mc="http://schemas.openxmlformats.org/markup-compatibility/2006">
    <mc:Choice xmlns:p14="http://schemas.microsoft.com/office/powerpoint/2010/main" xmlns="" Requires="p14">
      <p:transition spd="slow" p14:dur="1500" advClick="0" advTm="3207">
        <p:dissolve/>
      </p:transition>
    </mc:Choice>
    <mc:Fallback>
      <p:transition spd="slow" advClick="0" advTm="3207">
        <p:dissolv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noGrp="1"/>
          </p:cNvSpPr>
          <p:nvPr>
            <p:ph type="title"/>
          </p:nvPr>
        </p:nvSpPr>
        <p:spPr>
          <a:xfrm>
            <a:off x="33779" y="427673"/>
            <a:ext cx="8639175" cy="1938992"/>
          </a:xfrm>
          <a:prstGeom prst="rect">
            <a:avLst/>
          </a:prstGeom>
          <a:noFill/>
        </p:spPr>
        <p:txBody>
          <a:bodyPr wrap="square" rtlCol="0">
            <a:spAutoFit/>
          </a:bodyPr>
          <a:lstStyle/>
          <a:p>
            <a:r>
              <a:rPr lang="en-US" sz="1200" i="1" dirty="0"/>
              <a:t>“We have fostered a broader acceptance </a:t>
            </a:r>
            <a:r>
              <a:rPr lang="en-US" sz="1200" i="1" dirty="0" smtClean="0"/>
              <a:t> of </a:t>
            </a:r>
            <a:r>
              <a:rPr lang="en-US" sz="1200" i="1" dirty="0"/>
              <a:t>unity in diversity </a:t>
            </a:r>
            <a:br>
              <a:rPr lang="en-US" sz="1200" i="1" dirty="0"/>
            </a:br>
            <a:r>
              <a:rPr lang="en-US" sz="1200" i="1" dirty="0" smtClean="0"/>
              <a:t>   </a:t>
            </a:r>
            <a:r>
              <a:rPr lang="en-US" sz="1200" i="1" dirty="0"/>
              <a:t>and the mutuality and communion </a:t>
            </a:r>
            <a:r>
              <a:rPr lang="en-US" sz="1200" i="1" dirty="0" smtClean="0"/>
              <a:t>of </a:t>
            </a:r>
            <a:r>
              <a:rPr lang="en-US" sz="1200" i="1" dirty="0"/>
              <a:t>the Carmelite family, </a:t>
            </a:r>
            <a:br>
              <a:rPr lang="en-US" sz="1200" i="1" dirty="0"/>
            </a:br>
            <a:r>
              <a:rPr lang="en-US" sz="1200" i="1" dirty="0" smtClean="0"/>
              <a:t>     especially </a:t>
            </a:r>
            <a:r>
              <a:rPr lang="en-US" sz="1200" i="1" dirty="0"/>
              <a:t>by continued collaboration among associations/federations </a:t>
            </a:r>
            <a:br>
              <a:rPr lang="en-US" sz="1200" i="1" dirty="0"/>
            </a:br>
            <a:r>
              <a:rPr lang="en-US" sz="1200" i="1" dirty="0" smtClean="0"/>
              <a:t>            at </a:t>
            </a:r>
            <a:r>
              <a:rPr lang="en-US" sz="1200" i="1" dirty="0"/>
              <a:t>home and abroad. </a:t>
            </a:r>
            <a:r>
              <a:rPr lang="en-US" sz="1200" i="1" dirty="0" smtClean="0"/>
              <a:t>“</a:t>
            </a:r>
            <a:br>
              <a:rPr lang="en-US" sz="1200" i="1" dirty="0" smtClean="0"/>
            </a:br>
            <a:r>
              <a:rPr lang="en-US" sz="1200" i="1" dirty="0"/>
              <a:t/>
            </a:r>
            <a:br>
              <a:rPr lang="en-US" sz="1200" i="1" dirty="0"/>
            </a:br>
            <a:r>
              <a:rPr lang="en-US" sz="1200" i="1" dirty="0" smtClean="0"/>
              <a:t/>
            </a:r>
            <a:br>
              <a:rPr lang="en-US" sz="1200" i="1" dirty="0" smtClean="0"/>
            </a:br>
            <a:r>
              <a:rPr lang="en-US" sz="2400" dirty="0"/>
              <a:t/>
            </a:r>
            <a:br>
              <a:rPr lang="en-US" sz="2400" dirty="0"/>
            </a:br>
            <a:r>
              <a:rPr lang="en-US" sz="2400" dirty="0" smtClean="0"/>
              <a:t>        </a:t>
            </a:r>
            <a:r>
              <a:rPr lang="en-US" sz="2400" b="1" dirty="0" smtClean="0">
                <a:latin typeface="Bradley Hand ITC" panose="03070402050302030203" pitchFamily="66" charset="0"/>
              </a:rPr>
              <a:t>The PowerPoint explored our common Carmelite heritage</a:t>
            </a:r>
            <a:endParaRPr lang="en-US" sz="2400" b="1" dirty="0">
              <a:latin typeface="Bradley Hand ITC" panose="03070402050302030203" pitchFamily="66" charset="0"/>
            </a:endParaRPr>
          </a:p>
        </p:txBody>
      </p:sp>
      <p:pic>
        <p:nvPicPr>
          <p:cNvPr id="6" name="Content Placeholder 5"/>
          <p:cNvPicPr>
            <a:picLocks noGrp="1" noChangeAspect="1"/>
          </p:cNvPicPr>
          <p:nvPr>
            <p:ph sz="quarter" idx="13"/>
          </p:nvPr>
        </p:nvPicPr>
        <p:blipFill rotWithShape="1">
          <a:blip r:embed="rId2" cstate="print">
            <a:extLst>
              <a:ext uri="{28A0092B-C50C-407E-A947-70E740481C1C}">
                <a14:useLocalDpi xmlns:a14="http://schemas.microsoft.com/office/drawing/2010/main" xmlns="" val="0"/>
              </a:ext>
            </a:extLst>
          </a:blip>
          <a:srcRect l="1719" t="2767" r="1351" b="2599"/>
          <a:stretch/>
        </p:blipFill>
        <p:spPr>
          <a:xfrm>
            <a:off x="0" y="2590800"/>
            <a:ext cx="9129178" cy="4186050"/>
          </a:xfrm>
          <a:prstGeom prst="rect">
            <a:avLst/>
          </a:prstGeom>
          <a:ln>
            <a:noFill/>
          </a:ln>
          <a:effectLst>
            <a:softEdge rad="112500"/>
          </a:effectLst>
        </p:spPr>
      </p:pic>
    </p:spTree>
    <p:extLst>
      <p:ext uri="{BB962C8B-B14F-4D97-AF65-F5344CB8AC3E}">
        <p14:creationId xmlns:p14="http://schemas.microsoft.com/office/powerpoint/2010/main" xmlns="" val="2156838798"/>
      </p:ext>
    </p:extLst>
  </p:cSld>
  <p:clrMapOvr>
    <a:masterClrMapping/>
  </p:clrMapOvr>
  <mc:AlternateContent xmlns:mc="http://schemas.openxmlformats.org/markup-compatibility/2006">
    <mc:Choice xmlns:p14="http://schemas.microsoft.com/office/powerpoint/2010/main" xmlns="" Requires="p14">
      <p:transition spd="slow" p14:dur="3000" advClick="0" advTm="3000">
        <p:split orient="vert"/>
      </p:transition>
    </mc:Choice>
    <mc:Fallback>
      <p:transition spd="slow" advClick="0" advTm="3000">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68616" y="1082948"/>
            <a:ext cx="2793124" cy="4276531"/>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0003" t="4556" r="10709" b="8336"/>
          <a:stretch/>
        </p:blipFill>
        <p:spPr bwMode="auto">
          <a:xfrm>
            <a:off x="3276600" y="381000"/>
            <a:ext cx="2940700" cy="3921001"/>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49079" y="1235894"/>
            <a:ext cx="3154587" cy="4200752"/>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title"/>
          </p:nvPr>
        </p:nvSpPr>
        <p:spPr>
          <a:xfrm>
            <a:off x="1143000" y="169094"/>
            <a:ext cx="1578816" cy="1066800"/>
          </a:xfrm>
        </p:spPr>
        <p:txBody>
          <a:bodyPr>
            <a:normAutofit/>
          </a:bodyPr>
          <a:lstStyle/>
          <a:p>
            <a:r>
              <a:rPr lang="en-US" sz="2400" b="1" dirty="0" smtClean="0">
                <a:latin typeface="Bradley Hand ITC" panose="03070402050302030203" pitchFamily="66" charset="0"/>
              </a:rPr>
              <a:t>Our Unity</a:t>
            </a:r>
            <a:endParaRPr lang="en-US" sz="2400" b="1" dirty="0">
              <a:latin typeface="Bradley Hand ITC" panose="03070402050302030203" pitchFamily="66" charset="0"/>
            </a:endParaRPr>
          </a:p>
        </p:txBody>
      </p:sp>
      <p:sp>
        <p:nvSpPr>
          <p:cNvPr id="3" name="Rectangle 2"/>
          <p:cNvSpPr/>
          <p:nvPr/>
        </p:nvSpPr>
        <p:spPr>
          <a:xfrm>
            <a:off x="3429000" y="5453559"/>
            <a:ext cx="2443298" cy="461665"/>
          </a:xfrm>
          <a:prstGeom prst="rect">
            <a:avLst/>
          </a:prstGeom>
        </p:spPr>
        <p:txBody>
          <a:bodyPr wrap="none">
            <a:spAutoFit/>
          </a:bodyPr>
          <a:lstStyle/>
          <a:p>
            <a:r>
              <a:rPr lang="en-US" sz="2400" b="1" dirty="0" smtClean="0">
                <a:latin typeface="Bradley Hand ITC" panose="03070402050302030203" pitchFamily="66" charset="0"/>
              </a:rPr>
              <a:t>In the Diversity…</a:t>
            </a:r>
            <a:endParaRPr lang="en-US" sz="2400" b="1" dirty="0">
              <a:latin typeface="Bradley Hand ITC" panose="03070402050302030203" pitchFamily="66" charset="0"/>
            </a:endParaRPr>
          </a:p>
        </p:txBody>
      </p:sp>
    </p:spTree>
    <p:extLst>
      <p:ext uri="{BB962C8B-B14F-4D97-AF65-F5344CB8AC3E}">
        <p14:creationId xmlns:p14="http://schemas.microsoft.com/office/powerpoint/2010/main" xmlns="" val="1915255148"/>
      </p:ext>
    </p:extLst>
  </p:cSld>
  <p:clrMapOvr>
    <a:masterClrMapping/>
  </p:clrMapOvr>
  <mc:AlternateContent xmlns:mc="http://schemas.openxmlformats.org/markup-compatibility/2006">
    <mc:Choice xmlns:p14="http://schemas.microsoft.com/office/powerpoint/2010/main" xmlns="" Requires="p14">
      <p:transition spd="slow" p14:dur="3000" advClick="0" advTm="3000">
        <p14:ripple/>
      </p:transition>
    </mc:Choice>
    <mc:Fallback>
      <p:transition spd="slow" advClick="0" advTm="3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0"/>
            <a:ext cx="8591550" cy="1447800"/>
          </a:xfrm>
        </p:spPr>
        <p:txBody>
          <a:bodyPr>
            <a:normAutofit/>
          </a:bodyPr>
          <a:lstStyle/>
          <a:p>
            <a:r>
              <a:rPr lang="en-US" sz="2800" dirty="0" smtClean="0"/>
              <a:t>…</a:t>
            </a:r>
            <a:r>
              <a:rPr lang="en-US" sz="2800" b="1" dirty="0" smtClean="0">
                <a:latin typeface="Bradley Hand ITC" panose="03070402050302030203" pitchFamily="66" charset="0"/>
              </a:rPr>
              <a:t>of the Carmelite family in the USA</a:t>
            </a:r>
            <a:endParaRPr lang="en-US" sz="2800" b="1" dirty="0">
              <a:latin typeface="Bradley Hand ITC" panose="03070402050302030203" pitchFamily="66"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52400" y="838200"/>
            <a:ext cx="7318900" cy="569248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7543800" y="1318181"/>
            <a:ext cx="1631330" cy="1938992"/>
          </a:xfrm>
          <a:prstGeom prst="rect">
            <a:avLst/>
          </a:prstGeom>
        </p:spPr>
        <p:txBody>
          <a:bodyPr wrap="square">
            <a:spAutoFit/>
          </a:bodyPr>
          <a:lstStyle/>
          <a:p>
            <a:r>
              <a:rPr lang="en-US" sz="2400" b="1" dirty="0" smtClean="0">
                <a:latin typeface="Bradley Hand ITC" panose="03070402050302030203" pitchFamily="66" charset="0"/>
              </a:rPr>
              <a:t>PAST</a:t>
            </a:r>
          </a:p>
          <a:p>
            <a:endParaRPr lang="en-US" sz="2400" b="1" dirty="0">
              <a:latin typeface="Bradley Hand ITC" panose="03070402050302030203" pitchFamily="66" charset="0"/>
            </a:endParaRPr>
          </a:p>
          <a:p>
            <a:r>
              <a:rPr lang="en-US" sz="2400" b="1" dirty="0">
                <a:latin typeface="Bradley Hand ITC" panose="03070402050302030203" pitchFamily="66" charset="0"/>
              </a:rPr>
              <a:t>a</a:t>
            </a:r>
            <a:r>
              <a:rPr lang="en-US" sz="2400" b="1" dirty="0" smtClean="0">
                <a:latin typeface="Bradley Hand ITC" panose="03070402050302030203" pitchFamily="66" charset="0"/>
              </a:rPr>
              <a:t>nd </a:t>
            </a:r>
          </a:p>
          <a:p>
            <a:endParaRPr lang="en-US" sz="2400" b="1" dirty="0">
              <a:latin typeface="Bradley Hand ITC" panose="03070402050302030203" pitchFamily="66" charset="0"/>
            </a:endParaRPr>
          </a:p>
          <a:p>
            <a:r>
              <a:rPr lang="en-US" sz="2400" b="1" dirty="0" smtClean="0">
                <a:latin typeface="Bradley Hand ITC" panose="03070402050302030203" pitchFamily="66" charset="0"/>
              </a:rPr>
              <a:t>PRESENT</a:t>
            </a:r>
            <a:endParaRPr lang="en-US" sz="2400" b="1" dirty="0">
              <a:latin typeface="Bradley Hand ITC" panose="03070402050302030203" pitchFamily="66" charset="0"/>
            </a:endParaRPr>
          </a:p>
        </p:txBody>
      </p:sp>
      <p:sp>
        <p:nvSpPr>
          <p:cNvPr id="4" name="Rectangle 3"/>
          <p:cNvSpPr/>
          <p:nvPr/>
        </p:nvSpPr>
        <p:spPr>
          <a:xfrm>
            <a:off x="6079010" y="6581001"/>
            <a:ext cx="1497911" cy="276999"/>
          </a:xfrm>
          <a:prstGeom prst="rect">
            <a:avLst/>
          </a:prstGeom>
        </p:spPr>
        <p:txBody>
          <a:bodyPr wrap="none">
            <a:spAutoFit/>
          </a:bodyPr>
          <a:lstStyle/>
          <a:p>
            <a:r>
              <a:rPr lang="en-US" sz="1200" i="1" dirty="0" smtClean="0"/>
              <a:t>Sr. Cecelia Kang, OCD</a:t>
            </a:r>
            <a:endParaRPr lang="en-US" sz="1200" dirty="0"/>
          </a:p>
        </p:txBody>
      </p:sp>
    </p:spTree>
    <p:extLst>
      <p:ext uri="{BB962C8B-B14F-4D97-AF65-F5344CB8AC3E}">
        <p14:creationId xmlns:p14="http://schemas.microsoft.com/office/powerpoint/2010/main" xmlns="" val="90370629"/>
      </p:ext>
    </p:extLst>
  </p:cSld>
  <p:clrMapOvr>
    <a:masterClrMapping/>
  </p:clrMapOvr>
  <mc:AlternateContent xmlns:mc="http://schemas.openxmlformats.org/markup-compatibility/2006">
    <mc:Choice xmlns:p14="http://schemas.microsoft.com/office/powerpoint/2010/main" xmlns="" Requires="p14">
      <p:transition spd="slow" p14:dur="4000">
        <p:split orient="vert"/>
      </p:transition>
    </mc:Choice>
    <mc:Fallback>
      <p:transition spd="slow" advClick="0" advTm="4000">
        <p:split orient="vert"/>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ho">
  <a:themeElements>
    <a:clrScheme name="SOHO">
      <a:dk1>
        <a:srgbClr val="2E2224"/>
      </a:dk1>
      <a:lt1>
        <a:sysClr val="window" lastClr="FFFFFF"/>
      </a:lt1>
      <a:dk2>
        <a:srgbClr val="48231E"/>
      </a:dk2>
      <a:lt2>
        <a:srgbClr val="CBD8DD"/>
      </a:lt2>
      <a:accent1>
        <a:srgbClr val="61625E"/>
      </a:accent1>
      <a:accent2>
        <a:srgbClr val="964D2C"/>
      </a:accent2>
      <a:accent3>
        <a:srgbClr val="66553E"/>
      </a:accent3>
      <a:accent4>
        <a:srgbClr val="848058"/>
      </a:accent4>
      <a:accent5>
        <a:srgbClr val="AFA14B"/>
      </a:accent5>
      <a:accent6>
        <a:srgbClr val="AD7D4D"/>
      </a:accent6>
      <a:hlink>
        <a:srgbClr val="FFDE66"/>
      </a:hlink>
      <a:folHlink>
        <a:srgbClr val="C0AEBC"/>
      </a:folHlink>
    </a:clrScheme>
    <a:fontScheme name="SOHO">
      <a:majorFont>
        <a:latin typeface="Candara"/>
        <a:ea typeface=""/>
        <a:cs typeface=""/>
        <a:font script="Jpan" typeface="ＭＳ Ｐゴシック"/>
        <a:font script="Hang" typeface="HY견명조"/>
        <a:font script="Hans" typeface="华文新魏"/>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Ｐゴシック"/>
        <a:font script="Hang" typeface="HY견명조"/>
        <a:font script="Hans" typeface="华文楷体"/>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HO">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7000"/>
                <a:satMod val="150000"/>
              </a:schemeClr>
            </a:gs>
            <a:gs pos="30000">
              <a:schemeClr val="phClr">
                <a:shade val="94000"/>
                <a:satMod val="130000"/>
              </a:schemeClr>
            </a:gs>
            <a:gs pos="45000">
              <a:schemeClr val="phClr">
                <a:shade val="100000"/>
                <a:satMod val="120000"/>
              </a:schemeClr>
            </a:gs>
            <a:gs pos="55000">
              <a:schemeClr val="phClr">
                <a:shade val="100000"/>
                <a:satMod val="118000"/>
              </a:schemeClr>
            </a:gs>
            <a:gs pos="73000">
              <a:schemeClr val="phClr">
                <a:shade val="94000"/>
                <a:satMod val="130000"/>
              </a:schemeClr>
            </a:gs>
            <a:gs pos="100000">
              <a:schemeClr val="phClr">
                <a:shade val="67000"/>
                <a:satMod val="15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2700000" algn="br" rotWithShape="0">
              <a:srgbClr val="000000">
                <a:alpha val="40000"/>
              </a:srgbClr>
            </a:outerShdw>
          </a:effectLst>
        </a:effectStyle>
        <a:effectStyle>
          <a:effectLst>
            <a:outerShdw blurRad="50800" dist="38100" dir="2700000" algn="br" rotWithShape="0">
              <a:srgbClr val="000000">
                <a:alpha val="40000"/>
              </a:srgbClr>
            </a:outerShdw>
          </a:effectLst>
        </a:effectStyle>
        <a:effectStyle>
          <a:effectLst>
            <a:outerShdw blurRad="50800" dist="38100" dir="2700000" algn="br" rotWithShape="0">
              <a:srgbClr val="000000">
                <a:alpha val="40000"/>
              </a:srgbClr>
            </a:outerShdw>
          </a:effectLst>
          <a:scene3d>
            <a:camera prst="orthographicFront">
              <a:rot lat="0" lon="0" rev="0"/>
            </a:camera>
            <a:lightRig rig="threePt" dir="t">
              <a:rot lat="0" lon="0" rev="2700000"/>
            </a:lightRig>
          </a:scene3d>
          <a:sp3d contourW="19050">
            <a:bevelT w="31750" h="38100"/>
            <a:contourClr>
              <a:schemeClr val="phClr">
                <a:shade val="15000"/>
                <a:satMod val="110000"/>
              </a:schemeClr>
            </a:contourClr>
          </a:sp3d>
        </a:effectStyle>
      </a:effectStyleLst>
      <a:bgFillStyleLst>
        <a:solidFill>
          <a:schemeClr val="phClr"/>
        </a:solidFill>
        <a:gradFill rotWithShape="1">
          <a:gsLst>
            <a:gs pos="0">
              <a:schemeClr val="phClr">
                <a:tint val="64000"/>
                <a:satMod val="210000"/>
              </a:schemeClr>
            </a:gs>
            <a:gs pos="40000">
              <a:schemeClr val="phClr">
                <a:tint val="72000"/>
                <a:shade val="99000"/>
                <a:satMod val="200000"/>
              </a:schemeClr>
            </a:gs>
            <a:gs pos="100000">
              <a:schemeClr val="phClr">
                <a:tint val="100000"/>
                <a:shade val="30000"/>
                <a:alpha val="100000"/>
                <a:satMod val="175000"/>
                <a:lumMod val="100000"/>
              </a:schemeClr>
            </a:gs>
          </a:gsLst>
          <a:path path="circle">
            <a:fillToRect l="50000" t="-80000" r="50000" b="180000"/>
          </a:path>
        </a:gradFill>
        <a:blipFill rotWithShape="1">
          <a:blip xmlns:r="http://schemas.openxmlformats.org/officeDocument/2006/relationships" r:embed="rId1">
            <a:duotone>
              <a:schemeClr val="phClr">
                <a:tint val="86000"/>
                <a:alpha val="90000"/>
              </a:schemeClr>
              <a:schemeClr val="phClr">
                <a:shade val="49000"/>
                <a:sat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5097</TotalTime>
  <Words>891</Words>
  <Application>Microsoft Office PowerPoint</Application>
  <PresentationFormat>On-screen Show (4:3)</PresentationFormat>
  <Paragraphs>208</Paragraphs>
  <Slides>47</Slides>
  <Notes>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49" baseType="lpstr">
      <vt:lpstr>Soho</vt:lpstr>
      <vt:lpstr>Acrobat Document</vt:lpstr>
      <vt:lpstr>Leadership Team Responsibilities </vt:lpstr>
      <vt:lpstr>Setting our from Avila:  a journey toward communion  CCA  Goal  #1</vt:lpstr>
      <vt:lpstr>The San Jose STJ500 Celebration   was an occasion of collaboration    among all the nuns of the USA:     Associated and Unassociated</vt:lpstr>
      <vt:lpstr>Sisters from the Associations of  St. Teresa, Mary, Queen of Carmel and CCA  collaborated in creating a beautiful PowerPoint</vt:lpstr>
      <vt:lpstr>Who are the Sisters of St. Teresa  Today?</vt:lpstr>
      <vt:lpstr>Slide 6</vt:lpstr>
      <vt:lpstr>“We have fostered a broader acceptance  of unity in diversity     and the mutuality and communion of the Carmelite family,       especially by continued collaboration among associations/federations              at home and abroad. “            The PowerPoint explored our common Carmelite heritage</vt:lpstr>
      <vt:lpstr>Our Unity</vt:lpstr>
      <vt:lpstr>…of the Carmelite family in the USA</vt:lpstr>
      <vt:lpstr>Gathered from the ends of the earth… </vt:lpstr>
      <vt:lpstr>Celebrating together</vt:lpstr>
      <vt:lpstr>“We have fostered a broader acceptance  of unity in diversity and the mutuality and communion of the Carmelite family,  especially by continued collaboration  among associations/federations  at home and abroad. “</vt:lpstr>
      <vt:lpstr>Slide 13</vt:lpstr>
      <vt:lpstr>Slide 14</vt:lpstr>
      <vt:lpstr>“We have fostered a broader acceptance  of unity in diversity and the mutuality and communion of the Carmelite family,  especially by continued collaboration  among associations/federations  at home and abroad.”</vt:lpstr>
      <vt:lpstr>“We have fostered a broader acceptance  of unity in diversity and the mutuality and communion of the Carmelite family,  especially by continued collaboration  among associations/federations  at home and abroad. “</vt:lpstr>
      <vt:lpstr>“We have fostered a broader acceptance  of unity in diversity and the mutuality and communion of the Carmelite family,  especially by continued collaboration among associations/federations  at home and abroad. “</vt:lpstr>
      <vt:lpstr>“With determined determination we collaborated on this report and all four Association Councils have approved it as a fair representation of their views.” …General Chapter Report - USA</vt:lpstr>
      <vt:lpstr>     On the occasion of the 500th birthday of Saint Teresa                    we joined in prayer for world peace  at the urging of Fr. General and in solidarity with Pope Francis </vt:lpstr>
      <vt:lpstr>“We have fostered a broader acceptance  of unity in diversity and the mutuality and communion of the Carmelite family,  especially by continued collaboration  among associations/federations  at home and abroad. “</vt:lpstr>
      <vt:lpstr>“We have fostered a broader acceptance  of unity in diversity and the mutuality and communion of the Carmelite family,  especially by continued collaboration  among associations/federations  at home and abroad. “</vt:lpstr>
      <vt:lpstr>    General Chapter Reports</vt:lpstr>
      <vt:lpstr>We worked…            and we prayed…               and we played</vt:lpstr>
      <vt:lpstr>…and Sr. Claire presented an offering to Fr. General            on behalf of the 4 Associations of the USA </vt:lpstr>
      <vt:lpstr>We stayed connected…</vt:lpstr>
      <vt:lpstr>Slide 26</vt:lpstr>
      <vt:lpstr>“True, relationship with others… means to create family ties, to share  ideas, to work together…” Communion among the Nuns Fr. Rafal Wilkowski </vt:lpstr>
      <vt:lpstr>“We are challenged by our own need to grow in unity,  to bring healing to a divided world.  So we ask: ‘What do You want of us, O Lord?’  Our answer would be an ever-deeper commitment to our Teresian contemplative life  by building up communion among ourselves…” Message of the Discalced Carmelite Sisters to the Order</vt:lpstr>
      <vt:lpstr>After Avila, our sharing continued…</vt:lpstr>
      <vt:lpstr>CCA was pleased to be invited to the  Mary, Queen of Carmel Formation Meeting. Two of our sisters were able to attend and thoroughly enjoyed their time. </vt:lpstr>
      <vt:lpstr>Deepening our lives through sharing, prayer…</vt:lpstr>
      <vt:lpstr>…and the support of friendship.</vt:lpstr>
      <vt:lpstr> rome</vt:lpstr>
      <vt:lpstr>Slide 34</vt:lpstr>
      <vt:lpstr>…and we came</vt:lpstr>
      <vt:lpstr>Slide 36</vt:lpstr>
      <vt:lpstr>Each morning we braved the security lines</vt:lpstr>
      <vt:lpstr>   Did I mention the security lines? </vt:lpstr>
      <vt:lpstr>we listened…</vt:lpstr>
      <vt:lpstr>we explored…</vt:lpstr>
      <vt:lpstr>    we ate!…</vt:lpstr>
      <vt:lpstr>we prayed</vt:lpstr>
      <vt:lpstr>And we played…</vt:lpstr>
      <vt:lpstr>we waited…</vt:lpstr>
      <vt:lpstr>we have come a long way…</vt:lpstr>
      <vt:lpstr>to arrive at where we are TODAY…</vt:lpstr>
      <vt:lpstr>For all  that has been THANKS  For all  that will be YES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CSokol</dc:creator>
  <cp:lastModifiedBy>SISTER JEANNE-MARIE</cp:lastModifiedBy>
  <cp:revision>230</cp:revision>
  <dcterms:created xsi:type="dcterms:W3CDTF">2015-07-06T22:38:09Z</dcterms:created>
  <dcterms:modified xsi:type="dcterms:W3CDTF">2017-01-06T15:07:29Z</dcterms:modified>
</cp:coreProperties>
</file>