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2" r:id="rId1"/>
  </p:sldMasterIdLst>
  <p:notesMasterIdLst>
    <p:notesMasterId r:id="rId16"/>
  </p:notesMasterIdLst>
  <p:sldIdLst>
    <p:sldId id="518" r:id="rId2"/>
    <p:sldId id="572" r:id="rId3"/>
    <p:sldId id="574" r:id="rId4"/>
    <p:sldId id="575" r:id="rId5"/>
    <p:sldId id="576" r:id="rId6"/>
    <p:sldId id="577" r:id="rId7"/>
    <p:sldId id="578" r:id="rId8"/>
    <p:sldId id="571" r:id="rId9"/>
    <p:sldId id="573" r:id="rId10"/>
    <p:sldId id="570" r:id="rId11"/>
    <p:sldId id="568" r:id="rId12"/>
    <p:sldId id="569" r:id="rId13"/>
    <p:sldId id="579" r:id="rId14"/>
    <p:sldId id="58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0289" autoAdjust="0"/>
  </p:normalViewPr>
  <p:slideViewPr>
    <p:cSldViewPr>
      <p:cViewPr varScale="1">
        <p:scale>
          <a:sx n="63" d="100"/>
          <a:sy n="63" d="100"/>
        </p:scale>
        <p:origin x="-1082" y="-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8B017-AA73-44B3-8AEF-32B2AF163623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F9108-40E7-4D68-A227-46FCE31B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89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9108-40E7-4D68-A227-46FCE31BF9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9108-40E7-4D68-A227-46FCE31BF9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7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9108-40E7-4D68-A227-46FCE31BF9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9108-40E7-4D68-A227-46FCE31BF9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7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9108-40E7-4D68-A227-46FCE31BF9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7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9108-40E7-4D68-A227-46FCE31BF9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48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9108-40E7-4D68-A227-46FCE31BF9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7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9108-40E7-4D68-A227-46FCE31BF9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27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72189CE-5944-48B7-8F45-A6AA903165B9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089F74C-5629-466A-83FB-6D3AC58711A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330825" y="731838"/>
            <a:ext cx="3813175" cy="3475037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2" name="AutoShape 2" descr="Displaying SubstandardFullSizeRen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isplaying SubstandardFullSizeRen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isplaying SubstandardFullSizeRender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isplaying SubstandardFullSizeRender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" y="914400"/>
            <a:ext cx="3883025" cy="1524001"/>
          </a:xfrm>
        </p:spPr>
        <p:txBody>
          <a:bodyPr>
            <a:normAutofit/>
          </a:bodyPr>
          <a:lstStyle/>
          <a:p>
            <a:r>
              <a:rPr lang="en-US" dirty="0" smtClean="0"/>
              <a:t>CCA &amp; MLC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t="3323" r="-1599" b="42659"/>
          <a:stretch/>
        </p:blipFill>
        <p:spPr bwMode="auto">
          <a:xfrm>
            <a:off x="228599" y="3733800"/>
            <a:ext cx="3939277" cy="2955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24" y="465137"/>
            <a:ext cx="4816053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54658" y="4648200"/>
            <a:ext cx="388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CCA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On-going </a:t>
            </a:r>
            <a:r>
              <a:rPr lang="en-US" sz="3200" dirty="0"/>
              <a:t>Formation </a:t>
            </a:r>
            <a:br>
              <a:rPr lang="en-US" sz="3200" dirty="0"/>
            </a:br>
            <a:r>
              <a:rPr lang="en-US" sz="3200" dirty="0"/>
              <a:t>Initiative</a:t>
            </a:r>
          </a:p>
        </p:txBody>
      </p:sp>
    </p:spTree>
    <p:extLst>
      <p:ext uri="{BB962C8B-B14F-4D97-AF65-F5344CB8AC3E}">
        <p14:creationId xmlns:p14="http://schemas.microsoft.com/office/powerpoint/2010/main" val="11526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7621" y="152400"/>
            <a:ext cx="5791200" cy="685800"/>
          </a:xfrm>
        </p:spPr>
        <p:txBody>
          <a:bodyPr/>
          <a:lstStyle/>
          <a:p>
            <a:pPr algn="ctr"/>
            <a:r>
              <a:rPr lang="en-US" sz="4000" dirty="0" smtClean="0"/>
              <a:t>MLC Staff</a:t>
            </a:r>
            <a:endParaRPr lang="en-US" sz="4000" dirty="0"/>
          </a:p>
        </p:txBody>
      </p:sp>
      <p:pic>
        <p:nvPicPr>
          <p:cNvPr id="1026" name="Picture 2" descr="Laurence J. O'Connell, Ph.D., S.T.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6" y="609599"/>
            <a:ext cx="10477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600200" y="786961"/>
            <a:ext cx="7431179" cy="5893678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Larry O’Connell, President / CEO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Elizabeth McCabe, Executive Director, Formation &amp; 	</a:t>
            </a:r>
          </a:p>
          <a:p>
            <a:r>
              <a:rPr lang="en-US" dirty="0"/>
              <a:t> </a:t>
            </a:r>
            <a:r>
              <a:rPr lang="en-US" dirty="0" smtClean="0"/>
              <a:t>      Integration Initiatives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	     </a:t>
            </a:r>
            <a:r>
              <a:rPr lang="en-US" dirty="0" err="1" smtClean="0"/>
              <a:t>Diarmuid</a:t>
            </a:r>
            <a:r>
              <a:rPr lang="en-US" dirty="0" smtClean="0"/>
              <a:t> Rooney, Executive Director, Formation &amp;</a:t>
            </a:r>
          </a:p>
          <a:p>
            <a:r>
              <a:rPr lang="en-US" dirty="0"/>
              <a:t>	</a:t>
            </a:r>
            <a:r>
              <a:rPr lang="en-US" dirty="0" smtClean="0"/>
              <a:t>      </a:t>
            </a:r>
            <a:r>
              <a:rPr lang="en-US" dirty="0"/>
              <a:t>C</a:t>
            </a:r>
            <a:r>
              <a:rPr lang="en-US" dirty="0" smtClean="0"/>
              <a:t>ommunication Technology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	  Kathryn Racine, Special Assistant</a:t>
            </a:r>
          </a:p>
          <a:p>
            <a:r>
              <a:rPr lang="en-US" dirty="0"/>
              <a:t>	</a:t>
            </a:r>
            <a:r>
              <a:rPr lang="en-US" dirty="0" smtClean="0"/>
              <a:t>	  to the President</a:t>
            </a:r>
          </a:p>
        </p:txBody>
      </p:sp>
      <p:pic>
        <p:nvPicPr>
          <p:cNvPr id="1030" name="Picture 6" descr="Diarmuid Rooney, M.S.Psych., M.T.S., D.Soc.Admi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3733800"/>
            <a:ext cx="1143000" cy="144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te Rac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9495"/>
            <a:ext cx="1143002" cy="13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lizabeth McCabe 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0605"/>
            <a:ext cx="1106579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0"/>
            <a:ext cx="8305800" cy="1828800"/>
          </a:xfrm>
        </p:spPr>
        <p:txBody>
          <a:bodyPr/>
          <a:lstStyle/>
          <a:p>
            <a:pPr algn="ctr"/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812" y="838200"/>
            <a:ext cx="4738188" cy="1881282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 smtClean="0"/>
              <a:t>On Nov. 20 – 21 we met at</a:t>
            </a:r>
          </a:p>
          <a:p>
            <a:endParaRPr lang="en-US" sz="9600" dirty="0" smtClean="0"/>
          </a:p>
          <a:p>
            <a:r>
              <a:rPr lang="en-US" sz="9600" dirty="0" smtClean="0"/>
              <a:t>Christ the King Retreat Center </a:t>
            </a:r>
          </a:p>
          <a:p>
            <a:endParaRPr lang="en-US" sz="9600" dirty="0" smtClean="0"/>
          </a:p>
          <a:p>
            <a:r>
              <a:rPr lang="en-US" sz="9600" dirty="0" smtClean="0"/>
              <a:t>in Sacramento </a:t>
            </a:r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638" y="3200400"/>
            <a:ext cx="47013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06603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3276600"/>
            <a:ext cx="32004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2400" dirty="0"/>
              <a:t>to </a:t>
            </a:r>
            <a:r>
              <a:rPr lang="en-US" sz="2400" dirty="0" smtClean="0"/>
              <a:t>discern </a:t>
            </a:r>
          </a:p>
          <a:p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possibility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of </a:t>
            </a:r>
            <a:r>
              <a:rPr lang="en-US" sz="2400" dirty="0"/>
              <a:t>working </a:t>
            </a:r>
            <a:r>
              <a:rPr lang="en-US" sz="2400" dirty="0" smtClean="0"/>
              <a:t>together</a:t>
            </a:r>
          </a:p>
          <a:p>
            <a:endParaRPr lang="en-US" sz="2400" dirty="0"/>
          </a:p>
          <a:p>
            <a:r>
              <a:rPr lang="en-US" sz="2400" dirty="0"/>
              <a:t>a</a:t>
            </a:r>
            <a:r>
              <a:rPr lang="en-US" sz="2400" dirty="0" smtClean="0"/>
              <a:t>nd decided…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61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Owner\AppData\Local\Microsoft\Windows\INetCache\IE\F1V7K2YV\main-ok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2387599" cy="23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Owner\AppData\Local\Microsoft\Windows\INetCache\IE\QDZGT5SG\400px-P_yes_green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237066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Owner\AppData\Local\Microsoft\Windows\INetCache\IE\NEKI4IXB\yes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3556000" cy="2667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8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18186" r="74291" b="44596"/>
          <a:stretch/>
        </p:blipFill>
        <p:spPr bwMode="auto">
          <a:xfrm>
            <a:off x="5334000" y="2344358"/>
            <a:ext cx="3258433" cy="382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52400" y="1143000"/>
            <a:ext cx="5105400" cy="427612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February</a:t>
            </a:r>
          </a:p>
          <a:p>
            <a:r>
              <a:rPr lang="en-US" sz="2800" dirty="0" smtClean="0"/>
              <a:t>the Conrad Hilton Foundation </a:t>
            </a:r>
          </a:p>
          <a:p>
            <a:r>
              <a:rPr lang="en-US" sz="2800" dirty="0" smtClean="0"/>
              <a:t>awarded CCA a $10,000 grant</a:t>
            </a:r>
          </a:p>
          <a:p>
            <a:r>
              <a:rPr lang="en-US" sz="2800" dirty="0"/>
              <a:t>f</a:t>
            </a:r>
            <a:r>
              <a:rPr lang="en-US" sz="2800" dirty="0" smtClean="0"/>
              <a:t>or the development of an </a:t>
            </a:r>
          </a:p>
          <a:p>
            <a:r>
              <a:rPr lang="en-US" sz="2800" dirty="0" smtClean="0"/>
              <a:t>on-going formation program</a:t>
            </a:r>
          </a:p>
          <a:p>
            <a:r>
              <a:rPr lang="en-US" sz="2800" dirty="0" smtClean="0"/>
              <a:t>with the MLC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45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-685800"/>
            <a:ext cx="7086600" cy="1828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16002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14400" y="762000"/>
            <a:ext cx="7924800" cy="3886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Thanks be to God for this gift of the Spirit! 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		Now </a:t>
            </a:r>
            <a:r>
              <a:rPr lang="en-US" sz="2800" dirty="0"/>
              <a:t>it is time for you to hear </a:t>
            </a:r>
            <a:r>
              <a:rPr lang="en-US" sz="2800" dirty="0" smtClean="0"/>
              <a:t>from  		the </a:t>
            </a:r>
            <a:r>
              <a:rPr lang="en-US" sz="2800" dirty="0"/>
              <a:t>MLC, </a:t>
            </a:r>
            <a:r>
              <a:rPr lang="en-US" sz="2800" dirty="0" smtClean="0"/>
              <a:t>about this </a:t>
            </a:r>
            <a:r>
              <a:rPr lang="en-US" sz="2800" dirty="0"/>
              <a:t>proposed </a:t>
            </a:r>
            <a:r>
              <a:rPr lang="en-US" sz="2800" dirty="0" smtClean="0"/>
              <a:t>			initiative; its </a:t>
            </a:r>
            <a:r>
              <a:rPr lang="en-US" sz="2800" dirty="0"/>
              <a:t>promise </a:t>
            </a:r>
            <a:r>
              <a:rPr lang="en-US" sz="2800"/>
              <a:t>and </a:t>
            </a:r>
            <a:r>
              <a:rPr lang="en-US" sz="2800" smtClean="0"/>
              <a:t>potential 		for CCA</a:t>
            </a:r>
            <a:r>
              <a:rPr lang="en-US" sz="2800" dirty="0"/>
              <a:t>. 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51816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“Thanks </a:t>
            </a:r>
            <a:r>
              <a:rPr lang="en-US" i="1" dirty="0"/>
              <a:t>be to God</a:t>
            </a:r>
            <a:r>
              <a:rPr lang="en-US" i="1"/>
              <a:t>, </a:t>
            </a:r>
            <a:r>
              <a:rPr lang="en-US" i="1" smtClean="0"/>
              <a:t>who </a:t>
            </a:r>
            <a:r>
              <a:rPr lang="en-US" i="1" dirty="0"/>
              <a:t>in </a:t>
            </a:r>
            <a:r>
              <a:rPr lang="en-US" i="1" dirty="0" smtClean="0"/>
              <a:t>Christ…and </a:t>
            </a:r>
            <a:r>
              <a:rPr lang="en-US" i="1" dirty="0"/>
              <a:t>through us </a:t>
            </a:r>
            <a:endParaRPr lang="en-US" i="1" dirty="0" smtClean="0"/>
          </a:p>
          <a:p>
            <a:r>
              <a:rPr lang="en-US" i="1" dirty="0" smtClean="0"/>
              <a:t>spreads</a:t>
            </a:r>
            <a:r>
              <a:rPr lang="en-US" i="1" dirty="0"/>
              <a:t> </a:t>
            </a:r>
            <a:r>
              <a:rPr lang="en-US" i="1" dirty="0" smtClean="0"/>
              <a:t>and makes </a:t>
            </a:r>
            <a:r>
              <a:rPr lang="en-US" i="1" dirty="0"/>
              <a:t>evident the fragrance </a:t>
            </a:r>
            <a:endParaRPr lang="en-US" i="1" dirty="0" smtClean="0"/>
          </a:p>
          <a:p>
            <a:r>
              <a:rPr lang="en-US" i="1" dirty="0" smtClean="0"/>
              <a:t>of </a:t>
            </a:r>
            <a:r>
              <a:rPr lang="en-US" i="1" dirty="0"/>
              <a:t>the knowledge of God </a:t>
            </a:r>
            <a:endParaRPr lang="en-US" i="1" dirty="0" smtClean="0"/>
          </a:p>
          <a:p>
            <a:r>
              <a:rPr lang="en-US" i="1" dirty="0" smtClean="0"/>
              <a:t>everywhere.”                         2 </a:t>
            </a:r>
            <a:r>
              <a:rPr lang="en-US" sz="1400" dirty="0" smtClean="0"/>
              <a:t>Corinthians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1096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2775" y="381000"/>
            <a:ext cx="750277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it All began…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>
          <a:xfrm>
            <a:off x="612775" y="1600200"/>
            <a:ext cx="7769225" cy="4572000"/>
          </a:xfrm>
        </p:spPr>
        <p:txBody>
          <a:bodyPr/>
          <a:lstStyle/>
          <a:p>
            <a:pPr marL="45720" indent="0" algn="l">
              <a:buNone/>
            </a:pPr>
            <a:r>
              <a:rPr lang="en-US" dirty="0" smtClean="0"/>
              <a:t>July 16, 2012 Letter from Fr. </a:t>
            </a:r>
            <a:r>
              <a:rPr lang="en-US" dirty="0" err="1" smtClean="0"/>
              <a:t>Saverio</a:t>
            </a:r>
            <a:r>
              <a:rPr lang="en-US" dirty="0" smtClean="0"/>
              <a:t> to the Nuns of the Order</a:t>
            </a:r>
          </a:p>
          <a:p>
            <a:pPr marL="388620" indent="-342900" algn="l">
              <a:buFontTx/>
              <a:buChar char="-"/>
            </a:pPr>
            <a:r>
              <a:rPr lang="en-US" sz="2000" i="1" dirty="0" smtClean="0"/>
              <a:t>He urges the nuns to “complete the journey of education in autonomy and in responsible participation in the government of our communities” through a solid theoretical and practical formation, noting “a new mentality concerning the role of women in the Church” since Vatican II.</a:t>
            </a:r>
          </a:p>
          <a:p>
            <a:pPr marL="45720" algn="l"/>
            <a:endParaRPr lang="en-US" sz="2000" i="1" dirty="0"/>
          </a:p>
          <a:p>
            <a:pPr marL="45720" algn="l"/>
            <a:r>
              <a:rPr lang="en-US" dirty="0" smtClean="0"/>
              <a:t>CCA Assembly, 2014  Goal #3</a:t>
            </a:r>
          </a:p>
          <a:p>
            <a:pPr marL="388620" indent="-342900" algn="l">
              <a:buFontTx/>
              <a:buChar char="-"/>
            </a:pPr>
            <a:r>
              <a:rPr lang="en-US" sz="2000" i="1" dirty="0" smtClean="0"/>
              <a:t>We have developed and empowered our members to be future   </a:t>
            </a:r>
          </a:p>
          <a:p>
            <a:pPr marL="45720" algn="l"/>
            <a:r>
              <a:rPr lang="en-US" sz="2000" i="1" dirty="0"/>
              <a:t> </a:t>
            </a:r>
            <a:r>
              <a:rPr lang="en-US" sz="2000" i="1" dirty="0" smtClean="0"/>
              <a:t>     leaders and/or contributors of CCA.</a:t>
            </a:r>
          </a:p>
          <a:p>
            <a:pPr marL="45720" algn="l"/>
            <a:endParaRPr lang="en-US" sz="2000" i="1" dirty="0" smtClean="0"/>
          </a:p>
          <a:p>
            <a:pPr marL="45720" algn="l"/>
            <a:endParaRPr lang="en-US" sz="2000" dirty="0"/>
          </a:p>
          <a:p>
            <a:pPr marL="45720" algn="l"/>
            <a:endParaRPr lang="en-US" sz="2000" i="1" dirty="0" smtClean="0"/>
          </a:p>
        </p:txBody>
      </p:sp>
      <p:sp>
        <p:nvSpPr>
          <p:cNvPr id="2" name="AutoShape 2" descr="Displaying SubstandardFullSizeRen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isplaying SubstandardFullSizeRen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isplaying SubstandardFullSizeRender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isplaying SubstandardFullSizeRender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2775" y="381000"/>
            <a:ext cx="750277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it All began…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>
          <a:xfrm>
            <a:off x="612775" y="1676400"/>
            <a:ext cx="7997825" cy="4572000"/>
          </a:xfrm>
        </p:spPr>
        <p:txBody>
          <a:bodyPr/>
          <a:lstStyle/>
          <a:p>
            <a:pPr marL="45720" indent="0" algn="l">
              <a:buNone/>
            </a:pPr>
            <a:r>
              <a:rPr lang="en-US" dirty="0" smtClean="0"/>
              <a:t>General Chapter  Avila, 2015</a:t>
            </a:r>
          </a:p>
          <a:p>
            <a:pPr marL="388620" indent="-342900" algn="l">
              <a:buFontTx/>
              <a:buChar char="-"/>
            </a:pPr>
            <a:r>
              <a:rPr lang="en-US" sz="2000" i="1" dirty="0" smtClean="0"/>
              <a:t>After listening to all the reports of the Nuns, Fr. General affirmed on-     going formation as the most critical need for the nuns during the next 6 years. </a:t>
            </a:r>
          </a:p>
          <a:p>
            <a:pPr marL="502920" indent="-457200" algn="l">
              <a:buFontTx/>
              <a:buChar char="-"/>
            </a:pPr>
            <a:endParaRPr lang="en-US" sz="2000" i="1" dirty="0"/>
          </a:p>
          <a:p>
            <a:pPr marL="502920" indent="-457200" algn="l">
              <a:buFontTx/>
              <a:buChar char="-"/>
            </a:pPr>
            <a:r>
              <a:rPr lang="en-US" sz="2000" i="1" dirty="0" smtClean="0"/>
              <a:t>Conversations with the Nuns at the Chapter…</a:t>
            </a:r>
          </a:p>
          <a:p>
            <a:pPr marL="45720" algn="l"/>
            <a:endParaRPr lang="en-US" sz="2000" i="1" dirty="0" smtClean="0"/>
          </a:p>
          <a:p>
            <a:pPr marL="45720" algn="l"/>
            <a:endParaRPr lang="en-US" dirty="0"/>
          </a:p>
          <a:p>
            <a:pPr marL="45720" algn="l"/>
            <a:endParaRPr lang="en-US" sz="2000" i="1" dirty="0" smtClean="0"/>
          </a:p>
          <a:p>
            <a:pPr marL="502920" indent="-457200" algn="l">
              <a:buFontTx/>
              <a:buChar char="-"/>
            </a:pPr>
            <a:endParaRPr lang="en-US" sz="2000" i="1" dirty="0"/>
          </a:p>
          <a:p>
            <a:pPr marL="502920" indent="-457200" algn="l">
              <a:buFontTx/>
              <a:buChar char="-"/>
            </a:pPr>
            <a:endParaRPr lang="en-US" sz="2000" i="1" dirty="0" smtClean="0"/>
          </a:p>
          <a:p>
            <a:pPr marL="502920" indent="-457200" algn="l">
              <a:buFontTx/>
              <a:buChar char="-"/>
            </a:pPr>
            <a:endParaRPr lang="en-US" dirty="0" smtClean="0"/>
          </a:p>
          <a:p>
            <a:pPr marL="45720" algn="l"/>
            <a:endParaRPr lang="en-US" sz="2000" i="1" dirty="0" smtClean="0"/>
          </a:p>
          <a:p>
            <a:pPr marL="45720" algn="l"/>
            <a:endParaRPr lang="en-US" sz="2000" dirty="0"/>
          </a:p>
          <a:p>
            <a:pPr marL="45720" algn="l"/>
            <a:endParaRPr lang="en-US" sz="2000" i="1" dirty="0" smtClean="0"/>
          </a:p>
        </p:txBody>
      </p:sp>
      <p:sp>
        <p:nvSpPr>
          <p:cNvPr id="2" name="AutoShape 2" descr="Displaying SubstandardFullSizeRen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isplaying SubstandardFullSizeRen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isplaying SubstandardFullSizeRender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isplaying SubstandardFullSizeRender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2775" y="381000"/>
            <a:ext cx="750277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it All began…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>
          <a:xfrm>
            <a:off x="612775" y="1371600"/>
            <a:ext cx="7769225" cy="4572000"/>
          </a:xfrm>
        </p:spPr>
        <p:txBody>
          <a:bodyPr>
            <a:normAutofit/>
          </a:bodyPr>
          <a:lstStyle/>
          <a:p>
            <a:pPr marL="502920" indent="-457200" algn="l">
              <a:buFontTx/>
              <a:buChar char="-"/>
            </a:pPr>
            <a:endParaRPr lang="en-US" sz="2000" i="1" dirty="0"/>
          </a:p>
          <a:p>
            <a:pPr marL="45720" algn="l"/>
            <a:r>
              <a:rPr lang="en-US" dirty="0" smtClean="0"/>
              <a:t>The flame was lit! </a:t>
            </a:r>
          </a:p>
          <a:p>
            <a:pPr marL="502920" indent="-457200" algn="l">
              <a:buFontTx/>
              <a:buChar char="-"/>
            </a:pPr>
            <a:endParaRPr lang="en-US" dirty="0" smtClean="0"/>
          </a:p>
          <a:p>
            <a:pPr marL="45720" algn="l"/>
            <a:endParaRPr lang="en-US" sz="2000" i="1" dirty="0" smtClean="0"/>
          </a:p>
          <a:p>
            <a:pPr marL="45720" algn="l"/>
            <a:endParaRPr lang="en-US" sz="2000" dirty="0"/>
          </a:p>
          <a:p>
            <a:pPr marL="45720" algn="l"/>
            <a:endParaRPr lang="en-US" sz="2000" i="1" dirty="0" smtClean="0"/>
          </a:p>
          <a:p>
            <a:pPr marL="45720" algn="l"/>
            <a:endParaRPr lang="en-US" sz="2000" i="1" dirty="0"/>
          </a:p>
          <a:p>
            <a:pPr marL="45720" algn="l"/>
            <a:endParaRPr lang="en-US" sz="2000" i="1" dirty="0" smtClean="0"/>
          </a:p>
          <a:p>
            <a:pPr marL="45720" algn="l"/>
            <a:endParaRPr lang="en-US" sz="2000" i="1" dirty="0"/>
          </a:p>
          <a:p>
            <a:pPr marL="45720" algn="r"/>
            <a:endParaRPr lang="en-US" dirty="0" smtClean="0"/>
          </a:p>
        </p:txBody>
      </p:sp>
      <p:sp>
        <p:nvSpPr>
          <p:cNvPr id="2" name="AutoShape 2" descr="Displaying SubstandardFullSizeRen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isplaying SubstandardFullSizeRen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isplaying SubstandardFullSizeRender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isplaying SubstandardFullSizeRender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4148612" cy="28103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0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2775" y="381000"/>
            <a:ext cx="750277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it All began…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>
          <a:xfrm>
            <a:off x="627914" y="1143000"/>
            <a:ext cx="7769225" cy="4572000"/>
          </a:xfrm>
        </p:spPr>
        <p:txBody>
          <a:bodyPr>
            <a:normAutofit/>
          </a:bodyPr>
          <a:lstStyle/>
          <a:p>
            <a:pPr marL="502920" indent="-457200" algn="l">
              <a:buFontTx/>
              <a:buChar char="-"/>
            </a:pPr>
            <a:endParaRPr lang="en-US" sz="2000" i="1" dirty="0"/>
          </a:p>
          <a:p>
            <a:pPr marL="45720" algn="l"/>
            <a:r>
              <a:rPr lang="en-US" dirty="0" smtClean="0"/>
              <a:t>The Conversations Began…</a:t>
            </a:r>
          </a:p>
          <a:p>
            <a:pPr marL="502920" indent="-457200" algn="l">
              <a:buFontTx/>
              <a:buChar char="-"/>
            </a:pPr>
            <a:endParaRPr lang="en-US" dirty="0" smtClean="0"/>
          </a:p>
          <a:p>
            <a:pPr marL="45720" algn="l"/>
            <a:endParaRPr lang="en-US" sz="2000" i="1" dirty="0" smtClean="0"/>
          </a:p>
          <a:p>
            <a:pPr marL="45720" algn="l"/>
            <a:endParaRPr lang="en-US" sz="2000" dirty="0"/>
          </a:p>
          <a:p>
            <a:pPr marL="45720" algn="l"/>
            <a:endParaRPr lang="en-US" sz="2000" i="1" dirty="0" smtClean="0"/>
          </a:p>
          <a:p>
            <a:pPr marL="45720" algn="l"/>
            <a:endParaRPr lang="en-US" sz="2000" i="1" dirty="0"/>
          </a:p>
          <a:p>
            <a:pPr marL="45720" algn="l"/>
            <a:endParaRPr lang="en-US" sz="2000" i="1" dirty="0" smtClean="0"/>
          </a:p>
          <a:p>
            <a:pPr marL="45720" algn="l"/>
            <a:endParaRPr lang="en-US" sz="2000" i="1" dirty="0"/>
          </a:p>
          <a:p>
            <a:pPr marL="45720" algn="r"/>
            <a:endParaRPr lang="en-US" dirty="0" smtClean="0"/>
          </a:p>
        </p:txBody>
      </p:sp>
      <p:sp>
        <p:nvSpPr>
          <p:cNvPr id="2" name="AutoShape 2" descr="Displaying SubstandardFullSizeRen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isplaying SubstandardFullSizeRen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isplaying SubstandardFullSizeRender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isplaying SubstandardFullSizeRender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 descr="C:\Users\Owner\AppData\Local\Microsoft\Windows\INetCache\IE\NEKI4IXB\Conflict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90" y="2362200"/>
            <a:ext cx="541585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1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709160"/>
          </a:xfrm>
        </p:spPr>
        <p:txBody>
          <a:bodyPr/>
          <a:lstStyle/>
          <a:p>
            <a:pPr marL="137160" indent="0" algn="r">
              <a:buNone/>
            </a:pPr>
            <a:endParaRPr lang="en-US" dirty="0" smtClean="0"/>
          </a:p>
          <a:p>
            <a:pPr marL="137160" indent="0" algn="r">
              <a:buNone/>
            </a:pPr>
            <a:endParaRPr lang="en-US" dirty="0"/>
          </a:p>
          <a:p>
            <a:pPr marL="137160" indent="0" algn="r">
              <a:buNone/>
            </a:pPr>
            <a:endParaRPr lang="en-US" dirty="0" smtClean="0"/>
          </a:p>
          <a:p>
            <a:pPr marL="137160" indent="0" algn="r">
              <a:buNone/>
            </a:pPr>
            <a:endParaRPr lang="en-US" dirty="0"/>
          </a:p>
          <a:p>
            <a:pPr marL="137160" indent="0" algn="r">
              <a:buNone/>
            </a:pPr>
            <a:endParaRPr lang="en-US" dirty="0" smtClean="0"/>
          </a:p>
          <a:p>
            <a:pPr marL="137160" indent="0" algn="r">
              <a:buNone/>
            </a:pPr>
            <a:endParaRPr lang="en-US" dirty="0"/>
          </a:p>
          <a:p>
            <a:pPr marL="137160" indent="0" algn="r">
              <a:buNone/>
            </a:pPr>
            <a:endParaRPr lang="en-US" dirty="0" smtClean="0"/>
          </a:p>
          <a:p>
            <a:pPr marL="137160" indent="0" algn="r">
              <a:buNone/>
            </a:pPr>
            <a:endParaRPr lang="en-US" dirty="0"/>
          </a:p>
          <a:p>
            <a:pPr marL="137160" indent="0" algn="r">
              <a:buNone/>
            </a:pPr>
            <a:r>
              <a:rPr lang="en-US" dirty="0" smtClean="0"/>
              <a:t>And a pathway opened up leading to …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17600"/>
            <a:ext cx="7010401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2352675" cy="21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66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AppData\Local\Microsoft\Windows\INetCache\IE\NEKI4IXB\tv1[1]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76200"/>
            <a:ext cx="6324600" cy="1036638"/>
          </a:xfrm>
        </p:spPr>
        <p:txBody>
          <a:bodyPr/>
          <a:lstStyle/>
          <a:p>
            <a:r>
              <a:rPr lang="en-US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Sacramento and…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6" t="25397" r="22020" b="16334"/>
          <a:stretch/>
        </p:blipFill>
        <p:spPr bwMode="auto">
          <a:xfrm>
            <a:off x="1523999" y="1910045"/>
            <a:ext cx="7458329" cy="47778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5400000">
            <a:off x="4170055" y="2879703"/>
            <a:ext cx="2625115" cy="6858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620000" y="1066800"/>
            <a:ext cx="484632" cy="1722241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71600" y="5257800"/>
            <a:ext cx="7086600" cy="1447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Dr. Larry O’Connell </a:t>
            </a:r>
            <a:br>
              <a:rPr lang="en-US" dirty="0" smtClean="0"/>
            </a:br>
            <a:r>
              <a:rPr lang="en-US" dirty="0" smtClean="0"/>
              <a:t>Sr. Kathleen Pruitt, CSJP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>
          <a:xfrm>
            <a:off x="152400" y="554502"/>
            <a:ext cx="4645025" cy="2036298"/>
          </a:xfrm>
        </p:spPr>
        <p:txBody>
          <a:bodyPr/>
          <a:lstStyle/>
          <a:p>
            <a:pPr marL="45720" indent="0">
              <a:buNone/>
            </a:pPr>
            <a:r>
              <a:rPr lang="en-US" sz="2400" dirty="0" smtClean="0"/>
              <a:t>The Ministry Leadership Center</a:t>
            </a:r>
            <a:endParaRPr lang="en-US" sz="2400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sz="1800" dirty="0" smtClean="0"/>
              <a:t>Sacramento, August 2015</a:t>
            </a:r>
            <a:endParaRPr lang="en-US" sz="1800" dirty="0"/>
          </a:p>
        </p:txBody>
      </p:sp>
      <p:sp>
        <p:nvSpPr>
          <p:cNvPr id="2" name="AutoShape 2" descr="Displaying SubstandardFullSizeRen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isplaying SubstandardFullSizeRen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isplaying SubstandardFullSizeRender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isplaying SubstandardFullSizeRender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6"/>
          <a:stretch/>
        </p:blipFill>
        <p:spPr bwMode="auto">
          <a:xfrm>
            <a:off x="3810000" y="282167"/>
            <a:ext cx="4800600" cy="4899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CCA Visioning Committee</a:t>
            </a:r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63" y="1161734"/>
            <a:ext cx="4809778" cy="2864249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297" r="63824" b="57456"/>
          <a:stretch/>
        </p:blipFill>
        <p:spPr bwMode="auto">
          <a:xfrm>
            <a:off x="1828800" y="1161734"/>
            <a:ext cx="2276412" cy="3001069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06" y="4031030"/>
            <a:ext cx="2260537" cy="2618007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4" t="29192" r="29537" b="54737"/>
          <a:stretch/>
        </p:blipFill>
        <p:spPr bwMode="auto">
          <a:xfrm>
            <a:off x="152400" y="2662269"/>
            <a:ext cx="1981200" cy="3335138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6565" r="930" b="36033"/>
          <a:stretch/>
        </p:blipFill>
        <p:spPr bwMode="auto">
          <a:xfrm>
            <a:off x="6400800" y="4329838"/>
            <a:ext cx="1965976" cy="2144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2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5769</TotalTime>
  <Words>279</Words>
  <Application>Microsoft Office PowerPoint</Application>
  <PresentationFormat>On-screen Show (4:3)</PresentationFormat>
  <Paragraphs>109</Paragraphs>
  <Slides>14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Apex</vt:lpstr>
      <vt:lpstr>CCA &amp; MLC  </vt:lpstr>
      <vt:lpstr>How it All began…</vt:lpstr>
      <vt:lpstr>How it All began…</vt:lpstr>
      <vt:lpstr>How it All began…</vt:lpstr>
      <vt:lpstr>How it All began…</vt:lpstr>
      <vt:lpstr>PowerPoint Presentation</vt:lpstr>
      <vt:lpstr>Sacramento and…</vt:lpstr>
      <vt:lpstr>Dr. Larry O’Connell  Sr. Kathleen Pruitt, CSJP</vt:lpstr>
      <vt:lpstr>CCA Visioning Committee</vt:lpstr>
      <vt:lpstr>MLC Staff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CSokol</dc:creator>
  <cp:lastModifiedBy>CSokol</cp:lastModifiedBy>
  <cp:revision>286</cp:revision>
  <dcterms:created xsi:type="dcterms:W3CDTF">2015-07-06T22:38:09Z</dcterms:created>
  <dcterms:modified xsi:type="dcterms:W3CDTF">2016-04-15T12:40:19Z</dcterms:modified>
</cp:coreProperties>
</file>